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notesSlides/notesSlide6.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67" r:id="rId3"/>
    <p:sldId id="259" r:id="rId4"/>
    <p:sldId id="257" r:id="rId5"/>
    <p:sldId id="258" r:id="rId6"/>
    <p:sldId id="260" r:id="rId7"/>
    <p:sldId id="261" r:id="rId8"/>
    <p:sldId id="263" r:id="rId9"/>
    <p:sldId id="264" r:id="rId10"/>
    <p:sldId id="265" r:id="rId11"/>
    <p:sldId id="275" r:id="rId12"/>
    <p:sldId id="276" r:id="rId13"/>
    <p:sldId id="266" r:id="rId14"/>
    <p:sldId id="268" r:id="rId15"/>
    <p:sldId id="269" r:id="rId16"/>
    <p:sldId id="270" r:id="rId17"/>
    <p:sldId id="271" r:id="rId18"/>
    <p:sldId id="272" r:id="rId19"/>
    <p:sldId id="273" r:id="rId20"/>
    <p:sldId id="274" r:id="rId21"/>
    <p:sldId id="262"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orient="horz" pos="864">
          <p15:clr>
            <a:srgbClr val="A4A3A4"/>
          </p15:clr>
        </p15:guide>
        <p15:guide id="3" orient="horz" pos="816">
          <p15:clr>
            <a:srgbClr val="A4A3A4"/>
          </p15:clr>
        </p15:guide>
        <p15:guide id="4" orient="horz" pos="3744">
          <p15:clr>
            <a:srgbClr val="A4A3A4"/>
          </p15:clr>
        </p15:guide>
        <p15:guide id="5" orient="horz" pos="258">
          <p15:clr>
            <a:srgbClr val="A4A3A4"/>
          </p15:clr>
        </p15:guide>
        <p15:guide id="6" pos="2880">
          <p15:clr>
            <a:srgbClr val="A4A3A4"/>
          </p15:clr>
        </p15:guide>
        <p15:guide id="7" pos="288">
          <p15:clr>
            <a:srgbClr val="A4A3A4"/>
          </p15:clr>
        </p15:guide>
        <p15:guide id="8" pos="547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987" autoAdjust="0"/>
    <p:restoredTop sz="97403" autoAdjust="0"/>
  </p:normalViewPr>
  <p:slideViewPr>
    <p:cSldViewPr snapToGrid="0" showGuides="1">
      <p:cViewPr>
        <p:scale>
          <a:sx n="71" d="100"/>
          <a:sy n="71" d="100"/>
        </p:scale>
        <p:origin x="-1338" y="-78"/>
      </p:cViewPr>
      <p:guideLst>
        <p:guide orient="horz" pos="2160"/>
        <p:guide orient="horz" pos="864"/>
        <p:guide orient="horz" pos="816"/>
        <p:guide orient="horz" pos="3744"/>
        <p:guide orient="horz" pos="258"/>
        <p:guide pos="2880"/>
        <p:guide pos="288"/>
        <p:guide pos="5472"/>
      </p:guideLst>
    </p:cSldViewPr>
  </p:slideViewPr>
  <p:notesTextViewPr>
    <p:cViewPr>
      <p:scale>
        <a:sx n="100" d="100"/>
        <a:sy n="100" d="100"/>
      </p:scale>
      <p:origin x="0" y="0"/>
    </p:cViewPr>
  </p:notesTextViewPr>
  <p:sorterViewPr>
    <p:cViewPr>
      <p:scale>
        <a:sx n="100" d="100"/>
        <a:sy n="100" d="100"/>
      </p:scale>
      <p:origin x="0" y="726"/>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jpeg>
</file>

<file path=ppt/media/image12.png>
</file>

<file path=ppt/media/image13.png>
</file>

<file path=ppt/media/image14.png>
</file>

<file path=ppt/media/image15.pn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41FB95-A9B9-4B18-9622-01AF6211B2AD}" type="datetimeFigureOut">
              <a:rPr lang="en-US" smtClean="0"/>
              <a:pPr/>
              <a:t>7/21/2013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1D41364-15E5-4D19-9F44-7E52E8E6B660}" type="slidenum">
              <a:rPr lang="en-US" smtClean="0"/>
              <a:pPr/>
              <a:t>‹#›</a:t>
            </a:fld>
            <a:endParaRPr lang="en-US"/>
          </a:p>
        </p:txBody>
      </p:sp>
    </p:spTree>
    <p:extLst>
      <p:ext uri="{BB962C8B-B14F-4D97-AF65-F5344CB8AC3E}">
        <p14:creationId xmlns:p14="http://schemas.microsoft.com/office/powerpoint/2010/main" xmlns="" val="2663279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fnal.gov/pub/today/archive_2006/today06-09-05.html"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ainkaboot.co.uk/cluster-architecture.php"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baike.baidu.com/view/3558.htm"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baike.baidu.com/view/380272.htm" TargetMode="External"/><Relationship Id="rId4" Type="http://schemas.openxmlformats.org/officeDocument/2006/relationships/hyperlink" Target="http://baike.baidu.com/view/1164883.htm"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baike.baidu.com/view/120892.htm"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baike.baidu.com/view/8332.ht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hlinkClick r:id="rId3"/>
              </a:rPr>
              <a:t>http://www.fnal.gov/pub/today/archive_2006/today06-09-05.html</a:t>
            </a:r>
            <a:endParaRPr lang="en-US" altLang="zh-CN" dirty="0" smtClean="0"/>
          </a:p>
          <a:p>
            <a:r>
              <a:rPr lang="en-US" altLang="zh-CN" dirty="0" smtClean="0">
                <a:hlinkClick r:id="rId4"/>
              </a:rPr>
              <a:t>http://ainkaboot.co.uk/cluster-architecture.php</a:t>
            </a:r>
            <a:endParaRPr lang="zh-CN" altLang="en-US" dirty="0"/>
          </a:p>
        </p:txBody>
      </p:sp>
      <p:sp>
        <p:nvSpPr>
          <p:cNvPr id="4" name="灯片编号占位符 3"/>
          <p:cNvSpPr>
            <a:spLocks noGrp="1"/>
          </p:cNvSpPr>
          <p:nvPr>
            <p:ph type="sldNum" sz="quarter" idx="10"/>
          </p:nvPr>
        </p:nvSpPr>
        <p:spPr/>
        <p:txBody>
          <a:bodyPr/>
          <a:lstStyle/>
          <a:p>
            <a:fld id="{B1D41364-15E5-4D19-9F44-7E52E8E6B660}" type="slidenum">
              <a:rPr lang="en-US" smtClean="0"/>
              <a:pPr/>
              <a:t>5</a:t>
            </a:fld>
            <a:endParaRPr lang="en-US"/>
          </a:p>
        </p:txBody>
      </p:sp>
    </p:spTree>
    <p:extLst>
      <p:ext uri="{BB962C8B-B14F-4D97-AF65-F5344CB8AC3E}">
        <p14:creationId xmlns:p14="http://schemas.microsoft.com/office/powerpoint/2010/main" xmlns="" val="3279475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t>FPGA</a:t>
            </a:r>
            <a:r>
              <a:rPr lang="zh-CN" altLang="en-US" dirty="0" smtClean="0"/>
              <a:t>（</a:t>
            </a:r>
            <a:r>
              <a:rPr lang="en-US" altLang="zh-CN" dirty="0" smtClean="0"/>
              <a:t>Field</a:t>
            </a:r>
            <a:r>
              <a:rPr lang="zh-CN" altLang="en-US" dirty="0" smtClean="0"/>
              <a:t>－</a:t>
            </a:r>
            <a:r>
              <a:rPr lang="en-US" altLang="zh-CN" dirty="0" smtClean="0"/>
              <a:t>Prog</a:t>
            </a:r>
            <a:r>
              <a:rPr lang="en-US" altLang="zh-CN" dirty="0" smtClean="0">
                <a:hlinkClick r:id="rId3" action="ppaction://hlinkfile"/>
              </a:rPr>
              <a:t>ram</a:t>
            </a:r>
            <a:r>
              <a:rPr lang="en-US" altLang="zh-CN" dirty="0" smtClean="0"/>
              <a:t>mable Gate Array</a:t>
            </a:r>
            <a:r>
              <a:rPr lang="zh-CN" altLang="en-US" dirty="0" smtClean="0"/>
              <a:t>），即现场可编程门阵列，它是在</a:t>
            </a:r>
            <a:r>
              <a:rPr lang="en-US" altLang="zh-CN" dirty="0" smtClean="0"/>
              <a:t>PAL</a:t>
            </a:r>
            <a:r>
              <a:rPr lang="zh-CN" altLang="en-US" dirty="0" smtClean="0"/>
              <a:t>、</a:t>
            </a:r>
            <a:r>
              <a:rPr lang="en-US" altLang="zh-CN" dirty="0" smtClean="0"/>
              <a:t>GAL</a:t>
            </a:r>
            <a:r>
              <a:rPr lang="zh-CN" altLang="en-US" dirty="0" smtClean="0"/>
              <a:t>、</a:t>
            </a:r>
            <a:r>
              <a:rPr lang="en-US" altLang="zh-CN" dirty="0" smtClean="0"/>
              <a:t>CPLD</a:t>
            </a:r>
            <a:r>
              <a:rPr lang="zh-CN" altLang="en-US" dirty="0" smtClean="0"/>
              <a:t>等可</a:t>
            </a:r>
            <a:r>
              <a:rPr lang="zh-CN" altLang="en-US" dirty="0" smtClean="0">
                <a:hlinkClick r:id="rId4" action="ppaction://hlinkfile"/>
              </a:rPr>
              <a:t>编程器</a:t>
            </a:r>
            <a:r>
              <a:rPr lang="zh-CN" altLang="en-US" dirty="0" smtClean="0"/>
              <a:t>件的基础上进一步发展的产物。它是作为</a:t>
            </a:r>
            <a:r>
              <a:rPr lang="zh-CN" altLang="en-US" dirty="0" smtClean="0">
                <a:hlinkClick r:id="rId5" action="ppaction://hlinkfile"/>
              </a:rPr>
              <a:t>专用集成电路</a:t>
            </a:r>
            <a:r>
              <a:rPr lang="zh-CN" altLang="en-US" dirty="0" smtClean="0"/>
              <a:t>（</a:t>
            </a:r>
            <a:r>
              <a:rPr lang="en-US" altLang="zh-CN" dirty="0" smtClean="0"/>
              <a:t>ASIC</a:t>
            </a:r>
            <a:r>
              <a:rPr lang="zh-CN" altLang="en-US" dirty="0" smtClean="0"/>
              <a:t>）领域中的一种半定制电路而出现的，既解决了定制电路的不足，又克服了原有可</a:t>
            </a:r>
            <a:r>
              <a:rPr lang="zh-CN" altLang="en-US" dirty="0" smtClean="0">
                <a:hlinkClick r:id="rId4" action="ppaction://hlinkfile"/>
              </a:rPr>
              <a:t>编程器</a:t>
            </a:r>
            <a:r>
              <a:rPr lang="zh-CN" altLang="en-US" dirty="0" smtClean="0"/>
              <a:t>件门电路数有限的缺点。</a:t>
            </a:r>
            <a:endParaRPr lang="zh-CN" altLang="en-US" dirty="0"/>
          </a:p>
        </p:txBody>
      </p:sp>
      <p:sp>
        <p:nvSpPr>
          <p:cNvPr id="4" name="灯片编号占位符 3"/>
          <p:cNvSpPr>
            <a:spLocks noGrp="1"/>
          </p:cNvSpPr>
          <p:nvPr>
            <p:ph type="sldNum" sz="quarter" idx="10"/>
          </p:nvPr>
        </p:nvSpPr>
        <p:spPr/>
        <p:txBody>
          <a:bodyPr/>
          <a:lstStyle/>
          <a:p>
            <a:fld id="{B1D41364-15E5-4D19-9F44-7E52E8E6B660}" type="slidenum">
              <a:rPr lang="en-US" smtClean="0"/>
              <a:pPr/>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图需要重画</a:t>
            </a:r>
            <a:endParaRPr lang="zh-CN" altLang="en-US" dirty="0"/>
          </a:p>
        </p:txBody>
      </p:sp>
      <p:sp>
        <p:nvSpPr>
          <p:cNvPr id="4" name="灯片编号占位符 3"/>
          <p:cNvSpPr>
            <a:spLocks noGrp="1"/>
          </p:cNvSpPr>
          <p:nvPr>
            <p:ph type="sldNum" sz="quarter" idx="10"/>
          </p:nvPr>
        </p:nvSpPr>
        <p:spPr/>
        <p:txBody>
          <a:bodyPr/>
          <a:lstStyle/>
          <a:p>
            <a:fld id="{B1D41364-15E5-4D19-9F44-7E52E8E6B660}" type="slidenum">
              <a:rPr lang="en-US" smtClean="0"/>
              <a:pPr/>
              <a:t>9</a:t>
            </a:fld>
            <a:endParaRPr lang="en-US"/>
          </a:p>
        </p:txBody>
      </p:sp>
    </p:spTree>
    <p:extLst>
      <p:ext uri="{BB962C8B-B14F-4D97-AF65-F5344CB8AC3E}">
        <p14:creationId xmlns:p14="http://schemas.microsoft.com/office/powerpoint/2010/main" xmlns="" val="3997508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200" kern="1200" dirty="0" smtClean="0">
                <a:solidFill>
                  <a:schemeClr val="tx1"/>
                </a:solidFill>
                <a:latin typeface="+mn-lt"/>
                <a:ea typeface="+mn-ea"/>
                <a:cs typeface="+mn-cs"/>
              </a:rPr>
              <a:t>“网络适配器”，英文全称为“</a:t>
            </a:r>
            <a:r>
              <a:rPr lang="en-US" sz="1200" kern="1200" dirty="0" err="1" smtClean="0">
                <a:solidFill>
                  <a:schemeClr val="tx1"/>
                </a:solidFill>
                <a:latin typeface="+mn-lt"/>
                <a:ea typeface="+mn-ea"/>
                <a:cs typeface="+mn-cs"/>
              </a:rPr>
              <a:t>NetworkInterfaceCard</a:t>
            </a:r>
            <a:r>
              <a:rPr lang="en-US" sz="1200" kern="1200" dirty="0" smtClean="0">
                <a:solidFill>
                  <a:schemeClr val="tx1"/>
                </a:solidFill>
                <a:latin typeface="+mn-lt"/>
                <a:ea typeface="+mn-ea"/>
                <a:cs typeface="+mn-cs"/>
              </a:rPr>
              <a:t>”，</a:t>
            </a:r>
            <a:r>
              <a:rPr lang="zh-CN" altLang="en-US" sz="1200" kern="1200" dirty="0" smtClean="0">
                <a:solidFill>
                  <a:schemeClr val="tx1"/>
                </a:solidFill>
                <a:latin typeface="+mn-lt"/>
                <a:ea typeface="+mn-ea"/>
                <a:cs typeface="+mn-cs"/>
              </a:rPr>
              <a:t>简称“</a:t>
            </a:r>
            <a:r>
              <a:rPr lang="en-US" sz="1200" i="1" kern="1200" dirty="0" smtClean="0">
                <a:solidFill>
                  <a:schemeClr val="tx1"/>
                </a:solidFill>
                <a:latin typeface="+mn-lt"/>
                <a:ea typeface="+mn-ea"/>
                <a:cs typeface="+mn-cs"/>
              </a:rPr>
              <a:t>NIC</a:t>
            </a:r>
            <a:r>
              <a:rPr lang="en-US" sz="1200" kern="1200" dirty="0" smtClean="0">
                <a:solidFill>
                  <a:schemeClr val="tx1"/>
                </a:solidFill>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B1D41364-15E5-4D19-9F44-7E52E8E6B660}" type="slidenum">
              <a:rPr lang="en-US" smtClean="0"/>
              <a:pPr/>
              <a:t>11</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讲解集群应用程序的调度与运行过程</a:t>
            </a:r>
            <a:endParaRPr lang="zh-CN" altLang="en-US" dirty="0"/>
          </a:p>
        </p:txBody>
      </p:sp>
      <p:sp>
        <p:nvSpPr>
          <p:cNvPr id="4" name="灯片编号占位符 3"/>
          <p:cNvSpPr>
            <a:spLocks noGrp="1"/>
          </p:cNvSpPr>
          <p:nvPr>
            <p:ph type="sldNum" sz="quarter" idx="10"/>
          </p:nvPr>
        </p:nvSpPr>
        <p:spPr/>
        <p:txBody>
          <a:bodyPr/>
          <a:lstStyle/>
          <a:p>
            <a:fld id="{B1D41364-15E5-4D19-9F44-7E52E8E6B660}" type="slidenum">
              <a:rPr lang="en-US" smtClean="0"/>
              <a:pPr/>
              <a:t>19</a:t>
            </a:fld>
            <a:endParaRPr lang="en-US"/>
          </a:p>
        </p:txBody>
      </p:sp>
    </p:spTree>
    <p:extLst>
      <p:ext uri="{BB962C8B-B14F-4D97-AF65-F5344CB8AC3E}">
        <p14:creationId xmlns:p14="http://schemas.microsoft.com/office/powerpoint/2010/main" xmlns="" val="37432728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mtClean="0"/>
              <a:t>OpenMP</a:t>
            </a:r>
            <a:r>
              <a:rPr lang="zh-CN" altLang="en-US" dirty="0" smtClean="0"/>
              <a:t>用于</a:t>
            </a:r>
            <a:r>
              <a:rPr lang="zh-CN" altLang="en-US" dirty="0" smtClean="0">
                <a:hlinkClick r:id="rId3" action="ppaction://hlinkfile"/>
              </a:rPr>
              <a:t>共享内存</a:t>
            </a:r>
            <a:r>
              <a:rPr lang="zh-CN" altLang="en-US" dirty="0" smtClean="0"/>
              <a:t>并行系统的多线程</a:t>
            </a:r>
            <a:r>
              <a:rPr lang="zh-CN" altLang="en-US" dirty="0" smtClean="0">
                <a:hlinkClick r:id="rId4" action="ppaction://hlinkfile"/>
              </a:rPr>
              <a:t>程序设计</a:t>
            </a:r>
            <a:r>
              <a:rPr lang="zh-CN" altLang="en-US" dirty="0" smtClean="0"/>
              <a:t>的一套指导性的编译处理方案</a:t>
            </a:r>
            <a:endParaRPr lang="zh-CN" altLang="en-US" dirty="0"/>
          </a:p>
        </p:txBody>
      </p:sp>
      <p:sp>
        <p:nvSpPr>
          <p:cNvPr id="4" name="灯片编号占位符 3"/>
          <p:cNvSpPr>
            <a:spLocks noGrp="1"/>
          </p:cNvSpPr>
          <p:nvPr>
            <p:ph type="sldNum" sz="quarter" idx="10"/>
          </p:nvPr>
        </p:nvSpPr>
        <p:spPr/>
        <p:txBody>
          <a:bodyPr/>
          <a:lstStyle/>
          <a:p>
            <a:fld id="{B1D41364-15E5-4D19-9F44-7E52E8E6B660}" type="slidenum">
              <a:rPr lang="en-US" smtClean="0"/>
              <a:pPr/>
              <a:t>20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Option 1">
    <p:spTree>
      <p:nvGrpSpPr>
        <p:cNvPr id="1" name=""/>
        <p:cNvGrpSpPr/>
        <p:nvPr/>
      </p:nvGrpSpPr>
      <p:grpSpPr>
        <a:xfrm>
          <a:off x="0" y="0"/>
          <a:ext cx="0" cy="0"/>
          <a:chOff x="0" y="0"/>
          <a:chExt cx="0" cy="0"/>
        </a:xfrm>
      </p:grpSpPr>
      <p:pic>
        <p:nvPicPr>
          <p:cNvPr id="6" name="Picture 5" descr="PPTCovers-01.png"/>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0" y="1678707"/>
            <a:ext cx="8269500" cy="3822320"/>
          </a:xfrm>
          <a:prstGeom prst="rect">
            <a:avLst/>
          </a:prstGeom>
        </p:spPr>
      </p:pic>
      <p:sp>
        <p:nvSpPr>
          <p:cNvPr id="48131" name="Rectangle 3"/>
          <p:cNvSpPr>
            <a:spLocks noGrp="1" noChangeArrowheads="1"/>
          </p:cNvSpPr>
          <p:nvPr>
            <p:ph type="ctrTitle"/>
          </p:nvPr>
        </p:nvSpPr>
        <p:spPr>
          <a:xfrm>
            <a:off x="457201" y="2624998"/>
            <a:ext cx="6020027" cy="584775"/>
          </a:xfrm>
          <a:prstGeom prst="rect">
            <a:avLst/>
          </a:prstGeom>
        </p:spPr>
        <p:txBody>
          <a:bodyPr wrap="none" anchor="ctr" anchorCtr="0">
            <a:spAutoFit/>
          </a:bodyPr>
          <a:lstStyle>
            <a:lvl1pPr algn="l">
              <a:lnSpc>
                <a:spcPct val="100000"/>
              </a:lnSpc>
              <a:defRPr sz="3800" b="0" i="0">
                <a:solidFill>
                  <a:schemeClr val="bg1"/>
                </a:solidFill>
                <a:latin typeface="+mn-lt"/>
                <a:cs typeface="Neo Sans Intel"/>
              </a:defRPr>
            </a:lvl1pPr>
          </a:lstStyle>
          <a:p>
            <a:r>
              <a:rPr lang="en-US" altLang="ja-JP" smtClean="0"/>
              <a:t>Click to edit Master title style</a:t>
            </a:r>
            <a:endParaRPr lang="en-US" altLang="ja-JP" dirty="0"/>
          </a:p>
        </p:txBody>
      </p:sp>
      <p:sp>
        <p:nvSpPr>
          <p:cNvPr id="48132" name="Rectangle 4"/>
          <p:cNvSpPr>
            <a:spLocks noGrp="1" noChangeArrowheads="1"/>
          </p:cNvSpPr>
          <p:nvPr>
            <p:ph type="subTitle" idx="1" hasCustomPrompt="1"/>
          </p:nvPr>
        </p:nvSpPr>
        <p:spPr>
          <a:xfrm>
            <a:off x="2378240" y="4353385"/>
            <a:ext cx="4466738" cy="933589"/>
          </a:xfrm>
          <a:prstGeom prst="rect">
            <a:avLst/>
          </a:prstGeom>
        </p:spPr>
        <p:txBody>
          <a:bodyPr wrap="square">
            <a:spAutoFit/>
          </a:bodyPr>
          <a:lstStyle>
            <a:lvl1pPr marL="0" indent="0" algn="l">
              <a:lnSpc>
                <a:spcPts val="2400"/>
              </a:lnSpc>
              <a:spcBef>
                <a:spcPts val="0"/>
              </a:spcBef>
              <a:spcAft>
                <a:spcPts val="1200"/>
              </a:spcAft>
              <a:defRPr sz="2000" b="0" i="0">
                <a:solidFill>
                  <a:schemeClr val="bg1"/>
                </a:solidFill>
                <a:latin typeface="+mn-lt"/>
                <a:cs typeface="Neo Sans Intel"/>
              </a:defRPr>
            </a:lvl1pPr>
          </a:lstStyle>
          <a:p>
            <a:pPr>
              <a:lnSpc>
                <a:spcPct val="80000"/>
              </a:lnSpc>
              <a:spcAft>
                <a:spcPts val="800"/>
              </a:spcAft>
            </a:pPr>
            <a:r>
              <a:rPr lang="en-US" dirty="0" smtClean="0">
                <a:latin typeface="Verdana" charset="0"/>
              </a:rPr>
              <a:t>Subtitle</a:t>
            </a:r>
          </a:p>
          <a:p>
            <a:pPr>
              <a:lnSpc>
                <a:spcPts val="2160"/>
              </a:lnSpc>
              <a:spcAft>
                <a:spcPts val="0"/>
              </a:spcAft>
            </a:pPr>
            <a:r>
              <a:rPr lang="en-US" sz="1600" dirty="0" smtClean="0">
                <a:latin typeface="Verdana" charset="0"/>
              </a:rPr>
              <a:t>Additional Info</a:t>
            </a:r>
            <a:endParaRPr lang="en-US" dirty="0" smtClean="0">
              <a:latin typeface="Verdana" charset="0"/>
            </a:endParaRPr>
          </a:p>
          <a:p>
            <a:endParaRPr lang="en-US" dirty="0"/>
          </a:p>
        </p:txBody>
      </p:sp>
      <p:pic>
        <p:nvPicPr>
          <p:cNvPr id="14" name="Picture 13" descr="intel_rgb_3000.png"/>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7974399" y="301372"/>
            <a:ext cx="865548" cy="570685"/>
          </a:xfrm>
          <a:prstGeom prst="rect">
            <a:avLst/>
          </a:prstGeom>
        </p:spPr>
      </p:pic>
    </p:spTree>
  </p:cSld>
  <p:clrMapOvr>
    <a:masterClrMapping/>
  </p:clrMapOvr>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411480"/>
            <a:ext cx="8229600" cy="886968"/>
          </a:xfrm>
          <a:prstGeom prst="rect">
            <a:avLst/>
          </a:prstGeom>
        </p:spPr>
        <p:txBody>
          <a:bodyPr/>
          <a:lstStyle/>
          <a:p>
            <a:r>
              <a:rPr lang="en-US" altLang="zh-CN" smtClean="0"/>
              <a:t>Click to edit Master title style</a:t>
            </a:r>
            <a:endParaRPr lang="en-US" dirty="0"/>
          </a:p>
        </p:txBody>
      </p:sp>
      <p:sp>
        <p:nvSpPr>
          <p:cNvPr id="3" name="Slide Number Placeholder 2"/>
          <p:cNvSpPr>
            <a:spLocks noGrp="1"/>
          </p:cNvSpPr>
          <p:nvPr>
            <p:ph type="sldNum" sz="quarter" idx="10"/>
          </p:nvPr>
        </p:nvSpPr>
        <p:spPr/>
        <p:txBody>
          <a:bodyPr/>
          <a:lstStyle/>
          <a:p>
            <a:fld id="{F10CCBB2-23CF-43DD-999B-A7E7F6652AA9}" type="slidenum">
              <a:rPr lang="en-US" smtClean="0"/>
              <a:pPr/>
              <a:t>‹#›</a:t>
            </a:fld>
            <a:endParaRPr lang="en-US" dirty="0"/>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10CCBB2-23CF-43DD-999B-A7E7F6652AA9}" type="slidenum">
              <a:rPr lang="en-US" smtClean="0"/>
              <a:pPr/>
              <a:t>‹#›</a:t>
            </a:fld>
            <a:endParaRPr lang="en-US" dirty="0"/>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gradFill flip="none" rotWithShape="1">
          <a:gsLst>
            <a:gs pos="5000">
              <a:schemeClr val="accent2"/>
            </a:gs>
            <a:gs pos="95000">
              <a:schemeClr val="accent1"/>
            </a:gs>
          </a:gsLst>
          <a:lin ang="1620000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514601"/>
            <a:ext cx="6477000" cy="1362075"/>
          </a:xfrm>
          <a:prstGeom prst="rect">
            <a:avLst/>
          </a:prstGeom>
        </p:spPr>
        <p:txBody>
          <a:bodyPr anchor="ctr" anchorCtr="0"/>
          <a:lstStyle>
            <a:lvl1pPr algn="l">
              <a:lnSpc>
                <a:spcPct val="100000"/>
              </a:lnSpc>
              <a:defRPr sz="4000" b="0" i="0" cap="none">
                <a:solidFill>
                  <a:srgbClr val="FFFFFF"/>
                </a:solidFill>
                <a:latin typeface="+mn-lt"/>
                <a:cs typeface="Neo Sans Intel"/>
              </a:defRPr>
            </a:lvl1pPr>
          </a:lstStyle>
          <a:p>
            <a:r>
              <a:rPr lang="en-US" dirty="0" smtClean="0"/>
              <a:t>Thank You</a:t>
            </a:r>
            <a:endParaRPr lang="en-US" dirty="0"/>
          </a:p>
        </p:txBody>
      </p:sp>
      <p:pic>
        <p:nvPicPr>
          <p:cNvPr id="5" name="Picture 4" descr="Intel_logo_white.png"/>
          <p:cNvPicPr>
            <a:picLocks noChangeAspect="1"/>
          </p:cNvPicPr>
          <p:nvPr userDrawn="1"/>
        </p:nvPicPr>
        <p:blipFill>
          <a:blip r:embed="rId2" cstate="print"/>
          <a:stretch>
            <a:fillRect/>
          </a:stretch>
        </p:blipFill>
        <p:spPr>
          <a:xfrm>
            <a:off x="7970663" y="301373"/>
            <a:ext cx="869284" cy="573176"/>
          </a:xfrm>
          <a:prstGeom prst="rect">
            <a:avLst/>
          </a:prstGeom>
        </p:spPr>
      </p:pic>
      <p:sp>
        <p:nvSpPr>
          <p:cNvPr id="7" name="Slide Number Placeholder 6"/>
          <p:cNvSpPr>
            <a:spLocks noGrp="1"/>
          </p:cNvSpPr>
          <p:nvPr>
            <p:ph type="sldNum" sz="quarter" idx="10"/>
          </p:nvPr>
        </p:nvSpPr>
        <p:spPr/>
        <p:txBody>
          <a:bodyPr/>
          <a:lstStyle>
            <a:lvl1pPr>
              <a:defRPr>
                <a:latin typeface="+mn-lt"/>
              </a:defRPr>
            </a:lvl1pPr>
          </a:lstStyle>
          <a:p>
            <a:fld id="{F10CCBB2-23CF-43DD-999B-A7E7F6652AA9}" type="slidenum">
              <a:rPr lang="en-US" smtClean="0"/>
              <a:pPr/>
              <a:t>‹#›</a:t>
            </a:fld>
            <a:endParaRPr lang="en-US" dirty="0"/>
          </a:p>
        </p:txBody>
      </p:sp>
    </p:spTree>
    <p:extLst>
      <p:ext uri="{BB962C8B-B14F-4D97-AF65-F5344CB8AC3E}">
        <p14:creationId xmlns:p14="http://schemas.microsoft.com/office/powerpoint/2010/main" xmlns="" val="3940099409"/>
      </p:ext>
    </p:extLst>
  </p:cSld>
  <p:clrMapOvr>
    <a:masterClrMapping/>
  </p:clrMapOvr>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Final Slide with White Logo">
    <p:bg>
      <p:bgPr>
        <a:gradFill flip="none" rotWithShape="1">
          <a:gsLst>
            <a:gs pos="5000">
              <a:schemeClr val="accent2"/>
            </a:gs>
            <a:gs pos="95000">
              <a:schemeClr val="accent1"/>
            </a:gs>
          </a:gsLst>
          <a:lin ang="16200000" scaled="0"/>
          <a:tileRect/>
        </a:gradFill>
        <a:effectLst/>
      </p:bgPr>
    </p:bg>
    <p:spTree>
      <p:nvGrpSpPr>
        <p:cNvPr id="1" name=""/>
        <p:cNvGrpSpPr/>
        <p:nvPr/>
      </p:nvGrpSpPr>
      <p:grpSpPr>
        <a:xfrm>
          <a:off x="0" y="0"/>
          <a:ext cx="0" cy="0"/>
          <a:chOff x="0" y="0"/>
          <a:chExt cx="0" cy="0"/>
        </a:xfrm>
      </p:grpSpPr>
      <p:pic>
        <p:nvPicPr>
          <p:cNvPr id="4" name="Picture 3" descr="intel_wht_rgb_3000.png"/>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3122676" y="2473413"/>
            <a:ext cx="2898648" cy="1911175"/>
          </a:xfrm>
          <a:prstGeom prst="rect">
            <a:avLst/>
          </a:prstGeom>
        </p:spPr>
      </p:pic>
    </p:spTree>
  </p:cSld>
  <p:clrMapOvr>
    <a:masterClrMapping/>
  </p:clrMapOvr>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Final Slide with Blue Logo">
    <p:spTree>
      <p:nvGrpSpPr>
        <p:cNvPr id="1" name=""/>
        <p:cNvGrpSpPr/>
        <p:nvPr/>
      </p:nvGrpSpPr>
      <p:grpSpPr>
        <a:xfrm>
          <a:off x="0" y="0"/>
          <a:ext cx="0" cy="0"/>
          <a:chOff x="0" y="0"/>
          <a:chExt cx="0" cy="0"/>
        </a:xfrm>
      </p:grpSpPr>
      <p:pic>
        <p:nvPicPr>
          <p:cNvPr id="5" name="Picture 4" descr="intel_rgb_3000.png"/>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3122676" y="2473413"/>
            <a:ext cx="2898648" cy="1911175"/>
          </a:xfrm>
          <a:prstGeom prst="rect">
            <a:avLst/>
          </a:prstGeom>
        </p:spPr>
      </p:pic>
    </p:spTree>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Option 2">
    <p:spTree>
      <p:nvGrpSpPr>
        <p:cNvPr id="1" name=""/>
        <p:cNvGrpSpPr/>
        <p:nvPr/>
      </p:nvGrpSpPr>
      <p:grpSpPr>
        <a:xfrm>
          <a:off x="0" y="0"/>
          <a:ext cx="0" cy="0"/>
          <a:chOff x="0" y="0"/>
          <a:chExt cx="0" cy="0"/>
        </a:xfrm>
      </p:grpSpPr>
      <p:pic>
        <p:nvPicPr>
          <p:cNvPr id="3" name="Picture 2" descr="PPTCovers-02.png"/>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0" y="1625600"/>
            <a:ext cx="8257308" cy="4102745"/>
          </a:xfrm>
          <a:prstGeom prst="rect">
            <a:avLst/>
          </a:prstGeom>
        </p:spPr>
      </p:pic>
      <p:pic>
        <p:nvPicPr>
          <p:cNvPr id="9" name="Picture 8" descr="intel_rgb_3000.png"/>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7974399" y="301372"/>
            <a:ext cx="865548" cy="570685"/>
          </a:xfrm>
          <a:prstGeom prst="rect">
            <a:avLst/>
          </a:prstGeom>
        </p:spPr>
      </p:pic>
      <p:sp>
        <p:nvSpPr>
          <p:cNvPr id="8" name="Rectangle 3"/>
          <p:cNvSpPr>
            <a:spLocks noGrp="1" noChangeArrowheads="1"/>
          </p:cNvSpPr>
          <p:nvPr>
            <p:ph type="ctrTitle"/>
          </p:nvPr>
        </p:nvSpPr>
        <p:spPr>
          <a:xfrm>
            <a:off x="457201" y="2363972"/>
            <a:ext cx="6020027" cy="584775"/>
          </a:xfrm>
          <a:prstGeom prst="rect">
            <a:avLst/>
          </a:prstGeom>
        </p:spPr>
        <p:txBody>
          <a:bodyPr wrap="none" anchor="ctr" anchorCtr="0">
            <a:spAutoFit/>
          </a:bodyPr>
          <a:lstStyle>
            <a:lvl1pPr algn="l">
              <a:lnSpc>
                <a:spcPct val="100000"/>
              </a:lnSpc>
              <a:defRPr sz="3800" b="0" i="0">
                <a:solidFill>
                  <a:schemeClr val="bg1"/>
                </a:solidFill>
                <a:latin typeface="+mn-lt"/>
                <a:cs typeface="Neo Sans Intel"/>
              </a:defRPr>
            </a:lvl1pPr>
          </a:lstStyle>
          <a:p>
            <a:r>
              <a:rPr lang="en-US" altLang="ja-JP" smtClean="0"/>
              <a:t>Click to edit Master title style</a:t>
            </a:r>
            <a:endParaRPr lang="en-US" altLang="ja-JP" dirty="0"/>
          </a:p>
        </p:txBody>
      </p:sp>
      <p:sp>
        <p:nvSpPr>
          <p:cNvPr id="10" name="Rectangle 4"/>
          <p:cNvSpPr>
            <a:spLocks noGrp="1" noChangeArrowheads="1"/>
          </p:cNvSpPr>
          <p:nvPr>
            <p:ph type="subTitle" idx="1" hasCustomPrompt="1"/>
          </p:nvPr>
        </p:nvSpPr>
        <p:spPr>
          <a:xfrm>
            <a:off x="460188" y="3264183"/>
            <a:ext cx="4343400" cy="630942"/>
          </a:xfrm>
          <a:prstGeom prst="rect">
            <a:avLst/>
          </a:prstGeom>
        </p:spPr>
        <p:txBody>
          <a:bodyPr wrap="square">
            <a:spAutoFit/>
          </a:bodyPr>
          <a:lstStyle>
            <a:lvl1pPr marL="0" indent="0" algn="l">
              <a:lnSpc>
                <a:spcPts val="3000"/>
              </a:lnSpc>
              <a:spcBef>
                <a:spcPts val="0"/>
              </a:spcBef>
              <a:defRPr sz="2000" b="0" i="0">
                <a:solidFill>
                  <a:schemeClr val="bg1"/>
                </a:solidFill>
                <a:latin typeface="+mn-lt"/>
                <a:cs typeface="Neo Sans Intel"/>
              </a:defRPr>
            </a:lvl1pPr>
          </a:lstStyle>
          <a:p>
            <a:pPr>
              <a:lnSpc>
                <a:spcPct val="80000"/>
              </a:lnSpc>
              <a:spcAft>
                <a:spcPts val="800"/>
              </a:spcAft>
            </a:pPr>
            <a:r>
              <a:rPr lang="en-US" b="0" i="0" dirty="0" smtClean="0">
                <a:latin typeface="Neo Sans Intel"/>
                <a:cs typeface="Neo Sans Intel"/>
              </a:rPr>
              <a:t>Subtitle</a:t>
            </a:r>
            <a:endParaRPr lang="en-US" dirty="0" smtClean="0">
              <a:latin typeface="Verdana" charset="0"/>
            </a:endParaRPr>
          </a:p>
          <a:p>
            <a:pPr>
              <a:lnSpc>
                <a:spcPts val="2160"/>
              </a:lnSpc>
              <a:spcAft>
                <a:spcPts val="0"/>
              </a:spcAft>
            </a:pPr>
            <a:r>
              <a:rPr lang="en-US" sz="1600" b="0" i="0" dirty="0" smtClean="0">
                <a:latin typeface="Neo Sans Intel"/>
                <a:cs typeface="Neo Sans Intel"/>
              </a:rPr>
              <a:t>Additional Info</a:t>
            </a:r>
            <a:endParaRPr lang="en-US" sz="1600" dirty="0" smtClean="0">
              <a:latin typeface="Verdana" charset="0"/>
            </a:endParaRPr>
          </a:p>
        </p:txBody>
      </p:sp>
    </p:spTree>
    <p:extLst>
      <p:ext uri="{BB962C8B-B14F-4D97-AF65-F5344CB8AC3E}">
        <p14:creationId xmlns:p14="http://schemas.microsoft.com/office/powerpoint/2010/main" xmlns="" val="2743638803"/>
      </p:ext>
    </p:extLst>
  </p:cSld>
  <p:clrMapOvr>
    <a:masterClrMapping/>
  </p:clrMapOv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Option 3">
    <p:spTree>
      <p:nvGrpSpPr>
        <p:cNvPr id="1" name=""/>
        <p:cNvGrpSpPr/>
        <p:nvPr/>
      </p:nvGrpSpPr>
      <p:grpSpPr>
        <a:xfrm>
          <a:off x="0" y="0"/>
          <a:ext cx="0" cy="0"/>
          <a:chOff x="0" y="0"/>
          <a:chExt cx="0" cy="0"/>
        </a:xfrm>
      </p:grpSpPr>
      <p:pic>
        <p:nvPicPr>
          <p:cNvPr id="5" name="Picture 4" descr="PPTCovers-03.png"/>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0" y="1769534"/>
            <a:ext cx="8342654" cy="2904841"/>
          </a:xfrm>
          <a:prstGeom prst="rect">
            <a:avLst/>
          </a:prstGeom>
        </p:spPr>
      </p:pic>
      <p:pic>
        <p:nvPicPr>
          <p:cNvPr id="8" name="Picture 7" descr="intel_rgb_3000.png"/>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7974399" y="301372"/>
            <a:ext cx="865548" cy="570685"/>
          </a:xfrm>
          <a:prstGeom prst="rect">
            <a:avLst/>
          </a:prstGeom>
        </p:spPr>
      </p:pic>
      <p:sp>
        <p:nvSpPr>
          <p:cNvPr id="9" name="Rectangle 3"/>
          <p:cNvSpPr>
            <a:spLocks noGrp="1" noChangeArrowheads="1"/>
          </p:cNvSpPr>
          <p:nvPr>
            <p:ph type="ctrTitle"/>
          </p:nvPr>
        </p:nvSpPr>
        <p:spPr>
          <a:xfrm>
            <a:off x="457201" y="2782553"/>
            <a:ext cx="6754008" cy="584775"/>
          </a:xfrm>
          <a:prstGeom prst="rect">
            <a:avLst/>
          </a:prstGeom>
        </p:spPr>
        <p:txBody>
          <a:bodyPr wrap="square" anchor="ctr" anchorCtr="0">
            <a:spAutoFit/>
          </a:bodyPr>
          <a:lstStyle>
            <a:lvl1pPr algn="l">
              <a:lnSpc>
                <a:spcPct val="100000"/>
              </a:lnSpc>
              <a:defRPr sz="3800" b="0" i="0">
                <a:solidFill>
                  <a:schemeClr val="bg1"/>
                </a:solidFill>
                <a:latin typeface="+mn-lt"/>
                <a:cs typeface="Neo Sans Intel"/>
              </a:defRPr>
            </a:lvl1pPr>
          </a:lstStyle>
          <a:p>
            <a:r>
              <a:rPr lang="en-US" altLang="ja-JP" smtClean="0"/>
              <a:t>Click to edit Master title style</a:t>
            </a:r>
            <a:endParaRPr lang="en-US" altLang="ja-JP" dirty="0"/>
          </a:p>
        </p:txBody>
      </p:sp>
      <p:sp>
        <p:nvSpPr>
          <p:cNvPr id="10" name="Rectangle 4"/>
          <p:cNvSpPr>
            <a:spLocks noGrp="1" noChangeArrowheads="1"/>
          </p:cNvSpPr>
          <p:nvPr>
            <p:ph type="subTitle" idx="1" hasCustomPrompt="1"/>
          </p:nvPr>
        </p:nvSpPr>
        <p:spPr>
          <a:xfrm>
            <a:off x="459957" y="3750107"/>
            <a:ext cx="4343400" cy="630942"/>
          </a:xfrm>
          <a:prstGeom prst="rect">
            <a:avLst/>
          </a:prstGeom>
        </p:spPr>
        <p:txBody>
          <a:bodyPr wrap="square">
            <a:spAutoFit/>
          </a:bodyPr>
          <a:lstStyle>
            <a:lvl1pPr marL="0" indent="0" algn="l">
              <a:lnSpc>
                <a:spcPts val="3000"/>
              </a:lnSpc>
              <a:spcBef>
                <a:spcPts val="0"/>
              </a:spcBef>
              <a:defRPr sz="2000">
                <a:solidFill>
                  <a:schemeClr val="bg1"/>
                </a:solidFill>
                <a:latin typeface="+mn-lt"/>
                <a:cs typeface="Verdana"/>
              </a:defRPr>
            </a:lvl1pPr>
          </a:lstStyle>
          <a:p>
            <a:pPr>
              <a:lnSpc>
                <a:spcPct val="80000"/>
              </a:lnSpc>
              <a:spcAft>
                <a:spcPts val="800"/>
              </a:spcAft>
            </a:pPr>
            <a:r>
              <a:rPr lang="en-US" b="0" i="0" dirty="0" smtClean="0">
                <a:latin typeface="Neo Sans Intel"/>
                <a:cs typeface="Neo Sans Intel"/>
              </a:rPr>
              <a:t>Subtitle</a:t>
            </a:r>
            <a:endParaRPr lang="en-US" dirty="0" smtClean="0">
              <a:latin typeface="Verdana" charset="0"/>
            </a:endParaRPr>
          </a:p>
          <a:p>
            <a:pPr>
              <a:lnSpc>
                <a:spcPts val="2160"/>
              </a:lnSpc>
              <a:spcAft>
                <a:spcPts val="0"/>
              </a:spcAft>
            </a:pPr>
            <a:r>
              <a:rPr lang="en-US" sz="1600" b="0" i="0" dirty="0" smtClean="0">
                <a:latin typeface="Neo Sans Intel"/>
                <a:cs typeface="Neo Sans Intel"/>
              </a:rPr>
              <a:t>Additional Info</a:t>
            </a:r>
            <a:endParaRPr lang="en-US" sz="1600" dirty="0" smtClean="0">
              <a:latin typeface="Verdana" charset="0"/>
            </a:endParaRPr>
          </a:p>
        </p:txBody>
      </p:sp>
    </p:spTree>
    <p:extLst>
      <p:ext uri="{BB962C8B-B14F-4D97-AF65-F5344CB8AC3E}">
        <p14:creationId xmlns:p14="http://schemas.microsoft.com/office/powerpoint/2010/main" xmlns="" val="1913258524"/>
      </p:ext>
    </p:extLst>
  </p:cSld>
  <p:clrMapOvr>
    <a:masterClrMapping/>
  </p:clrMapOv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Title Slide Option 4">
    <p:spTree>
      <p:nvGrpSpPr>
        <p:cNvPr id="1" name=""/>
        <p:cNvGrpSpPr/>
        <p:nvPr/>
      </p:nvGrpSpPr>
      <p:grpSpPr>
        <a:xfrm>
          <a:off x="0" y="0"/>
          <a:ext cx="0" cy="0"/>
          <a:chOff x="0" y="0"/>
          <a:chExt cx="0" cy="0"/>
        </a:xfrm>
      </p:grpSpPr>
      <p:pic>
        <p:nvPicPr>
          <p:cNvPr id="6" name="Picture 5" descr="PPTCovers-04.png"/>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0" y="1202543"/>
            <a:ext cx="8495059" cy="3724780"/>
          </a:xfrm>
          <a:prstGeom prst="rect">
            <a:avLst/>
          </a:prstGeom>
        </p:spPr>
      </p:pic>
      <p:pic>
        <p:nvPicPr>
          <p:cNvPr id="15" name="Picture 14" descr="intel_rgb_3000.png"/>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7974399" y="301372"/>
            <a:ext cx="865548" cy="570685"/>
          </a:xfrm>
          <a:prstGeom prst="rect">
            <a:avLst/>
          </a:prstGeom>
        </p:spPr>
      </p:pic>
      <p:sp>
        <p:nvSpPr>
          <p:cNvPr id="10" name="Rectangle 3"/>
          <p:cNvSpPr>
            <a:spLocks noGrp="1" noChangeArrowheads="1"/>
          </p:cNvSpPr>
          <p:nvPr>
            <p:ph type="ctrTitle"/>
          </p:nvPr>
        </p:nvSpPr>
        <p:spPr>
          <a:xfrm>
            <a:off x="593531" y="2727579"/>
            <a:ext cx="6020027" cy="584775"/>
          </a:xfrm>
          <a:prstGeom prst="rect">
            <a:avLst/>
          </a:prstGeom>
        </p:spPr>
        <p:txBody>
          <a:bodyPr wrap="none" anchor="ctr" anchorCtr="0">
            <a:spAutoFit/>
          </a:bodyPr>
          <a:lstStyle>
            <a:lvl1pPr algn="l">
              <a:lnSpc>
                <a:spcPct val="100000"/>
              </a:lnSpc>
              <a:defRPr sz="3800" b="0" i="0">
                <a:solidFill>
                  <a:schemeClr val="bg1"/>
                </a:solidFill>
                <a:latin typeface="+mn-lt"/>
                <a:cs typeface="Neo Sans Intel"/>
              </a:defRPr>
            </a:lvl1pPr>
          </a:lstStyle>
          <a:p>
            <a:r>
              <a:rPr lang="en-US" altLang="ja-JP" smtClean="0"/>
              <a:t>Click to edit Master title style</a:t>
            </a:r>
            <a:endParaRPr lang="en-US" altLang="ja-JP" dirty="0"/>
          </a:p>
        </p:txBody>
      </p:sp>
      <p:sp>
        <p:nvSpPr>
          <p:cNvPr id="11" name="Rectangle 4"/>
          <p:cNvSpPr>
            <a:spLocks noGrp="1" noChangeArrowheads="1"/>
          </p:cNvSpPr>
          <p:nvPr>
            <p:ph type="subTitle" idx="1" hasCustomPrompt="1"/>
          </p:nvPr>
        </p:nvSpPr>
        <p:spPr>
          <a:xfrm>
            <a:off x="592333" y="3649814"/>
            <a:ext cx="4343400" cy="630942"/>
          </a:xfrm>
          <a:prstGeom prst="rect">
            <a:avLst/>
          </a:prstGeom>
        </p:spPr>
        <p:txBody>
          <a:bodyPr wrap="square">
            <a:spAutoFit/>
          </a:bodyPr>
          <a:lstStyle>
            <a:lvl1pPr marL="0" indent="0" algn="l">
              <a:lnSpc>
                <a:spcPts val="3000"/>
              </a:lnSpc>
              <a:spcBef>
                <a:spcPts val="0"/>
              </a:spcBef>
              <a:defRPr sz="2000" b="0" i="0">
                <a:solidFill>
                  <a:schemeClr val="bg1"/>
                </a:solidFill>
                <a:latin typeface="+mn-lt"/>
                <a:cs typeface="Neo Sans Intel Medium"/>
              </a:defRPr>
            </a:lvl1pPr>
          </a:lstStyle>
          <a:p>
            <a:pPr>
              <a:lnSpc>
                <a:spcPct val="80000"/>
              </a:lnSpc>
              <a:spcAft>
                <a:spcPts val="800"/>
              </a:spcAft>
            </a:pPr>
            <a:r>
              <a:rPr lang="en-US" b="0" i="0" dirty="0" smtClean="0">
                <a:latin typeface="Neo Sans Intel"/>
                <a:cs typeface="Neo Sans Intel"/>
              </a:rPr>
              <a:t>Subtitle</a:t>
            </a:r>
            <a:endParaRPr lang="en-US" dirty="0" smtClean="0">
              <a:latin typeface="Verdana" charset="0"/>
            </a:endParaRPr>
          </a:p>
          <a:p>
            <a:pPr>
              <a:lnSpc>
                <a:spcPts val="2160"/>
              </a:lnSpc>
              <a:spcAft>
                <a:spcPts val="0"/>
              </a:spcAft>
            </a:pPr>
            <a:r>
              <a:rPr lang="en-US" sz="1600" b="0" i="0" dirty="0" smtClean="0">
                <a:latin typeface="Neo Sans Intel"/>
                <a:cs typeface="Neo Sans Intel"/>
              </a:rPr>
              <a:t>Additional Info</a:t>
            </a:r>
            <a:endParaRPr lang="en-US" sz="1600" dirty="0" smtClean="0">
              <a:latin typeface="Verdana" charset="0"/>
            </a:endParaRPr>
          </a:p>
        </p:txBody>
      </p:sp>
    </p:spTree>
    <p:extLst>
      <p:ext uri="{BB962C8B-B14F-4D97-AF65-F5344CB8AC3E}">
        <p14:creationId xmlns:p14="http://schemas.microsoft.com/office/powerpoint/2010/main" xmlns="" val="3768598635"/>
      </p:ext>
    </p:extLst>
  </p:cSld>
  <p:clrMapOvr>
    <a:masterClrMapping/>
  </p:clrMapOv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p:bg>
      <p:bgPr>
        <a:gradFill flip="none" rotWithShape="1">
          <a:gsLst>
            <a:gs pos="5000">
              <a:schemeClr val="accent2"/>
            </a:gs>
            <a:gs pos="95000">
              <a:schemeClr val="accent1"/>
            </a:gs>
          </a:gsLst>
          <a:lin ang="1620000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514601"/>
            <a:ext cx="6477000" cy="1362075"/>
          </a:xfrm>
          <a:prstGeom prst="rect">
            <a:avLst/>
          </a:prstGeom>
        </p:spPr>
        <p:txBody>
          <a:bodyPr anchor="ctr" anchorCtr="0"/>
          <a:lstStyle>
            <a:lvl1pPr algn="l">
              <a:lnSpc>
                <a:spcPct val="100000"/>
              </a:lnSpc>
              <a:defRPr sz="3800" b="0" i="0" cap="none">
                <a:solidFill>
                  <a:srgbClr val="FFFFFF"/>
                </a:solidFill>
                <a:latin typeface="+mn-lt"/>
                <a:cs typeface="Neo Sans Intel"/>
              </a:defRPr>
            </a:lvl1pPr>
          </a:lstStyle>
          <a:p>
            <a:r>
              <a:rPr lang="en-US" dirty="0" smtClean="0"/>
              <a:t>Click To Edit Section Divider title Style</a:t>
            </a:r>
            <a:endParaRPr lang="en-US" dirty="0"/>
          </a:p>
        </p:txBody>
      </p:sp>
      <p:sp>
        <p:nvSpPr>
          <p:cNvPr id="5" name="Slide Number Placeholder 4"/>
          <p:cNvSpPr>
            <a:spLocks noGrp="1"/>
          </p:cNvSpPr>
          <p:nvPr>
            <p:ph type="sldNum" sz="quarter" idx="10"/>
          </p:nvPr>
        </p:nvSpPr>
        <p:spPr/>
        <p:txBody>
          <a:bodyPr/>
          <a:lstStyle>
            <a:lvl1pPr>
              <a:defRPr>
                <a:latin typeface="+mn-lt"/>
              </a:defRPr>
            </a:lvl1pPr>
          </a:lstStyle>
          <a:p>
            <a:fld id="{F10CCBB2-23CF-43DD-999B-A7E7F6652AA9}" type="slidenum">
              <a:rPr lang="en-US" smtClean="0"/>
              <a:pPr/>
              <a:t>‹#›</a:t>
            </a:fld>
            <a:endParaRPr lang="en-US" dirty="0"/>
          </a:p>
        </p:txBody>
      </p:sp>
    </p:spTree>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Divider-option 2">
    <p:bg>
      <p:bgPr>
        <a:gradFill flip="none" rotWithShape="1">
          <a:gsLst>
            <a:gs pos="5000">
              <a:schemeClr val="accent2"/>
            </a:gs>
            <a:gs pos="95000">
              <a:schemeClr val="accent1"/>
            </a:gs>
          </a:gsLst>
          <a:lin ang="1620000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514601"/>
            <a:ext cx="4627756" cy="1362075"/>
          </a:xfrm>
          <a:prstGeom prst="rect">
            <a:avLst/>
          </a:prstGeom>
        </p:spPr>
        <p:txBody>
          <a:bodyPr anchor="ctr" anchorCtr="0"/>
          <a:lstStyle>
            <a:lvl1pPr algn="l">
              <a:lnSpc>
                <a:spcPct val="100000"/>
              </a:lnSpc>
              <a:defRPr sz="3800" b="0" i="0" cap="none">
                <a:solidFill>
                  <a:srgbClr val="FFFFFF"/>
                </a:solidFill>
                <a:latin typeface="+mn-lt"/>
                <a:cs typeface="Neo Sans Intel"/>
              </a:defRPr>
            </a:lvl1pPr>
          </a:lstStyle>
          <a:p>
            <a:r>
              <a:rPr lang="en-US" dirty="0" smtClean="0"/>
              <a:t>Click To Edit Section Divider title Style</a:t>
            </a:r>
            <a:endParaRPr lang="en-US" dirty="0"/>
          </a:p>
        </p:txBody>
      </p:sp>
      <p:sp>
        <p:nvSpPr>
          <p:cNvPr id="8" name="Picture Placeholder 7"/>
          <p:cNvSpPr>
            <a:spLocks noGrp="1"/>
          </p:cNvSpPr>
          <p:nvPr>
            <p:ph type="pic" sz="quarter" idx="10" hasCustomPrompt="1"/>
          </p:nvPr>
        </p:nvSpPr>
        <p:spPr>
          <a:xfrm>
            <a:off x="5353050" y="0"/>
            <a:ext cx="3790950" cy="6858000"/>
          </a:xfrm>
          <a:prstGeom prst="rect">
            <a:avLst/>
          </a:prstGeom>
          <a:solidFill>
            <a:schemeClr val="tx2"/>
          </a:solidFill>
        </p:spPr>
        <p:txBody>
          <a:bodyPr anchor="ctr" anchorCtr="0"/>
          <a:lstStyle>
            <a:lvl1pPr algn="ctr">
              <a:defRPr lang="en-US" sz="1600" b="0" i="0" baseline="0" smtClean="0">
                <a:latin typeface="+mn-lt"/>
              </a:defRPr>
            </a:lvl1pPr>
          </a:lstStyle>
          <a:p>
            <a:r>
              <a:rPr lang="en-US" dirty="0" smtClean="0"/>
              <a:t>Photo goes here </a:t>
            </a:r>
            <a:endParaRPr lang="en-US" dirty="0"/>
          </a:p>
        </p:txBody>
      </p:sp>
      <p:sp>
        <p:nvSpPr>
          <p:cNvPr id="6" name="Slide Number Placeholder 5"/>
          <p:cNvSpPr>
            <a:spLocks noGrp="1"/>
          </p:cNvSpPr>
          <p:nvPr>
            <p:ph type="sldNum" sz="quarter" idx="11"/>
          </p:nvPr>
        </p:nvSpPr>
        <p:spPr/>
        <p:txBody>
          <a:bodyPr/>
          <a:lstStyle>
            <a:lvl1pPr>
              <a:defRPr>
                <a:latin typeface="+mn-lt"/>
              </a:defRPr>
            </a:lvl1pPr>
          </a:lstStyle>
          <a:p>
            <a:fld id="{F10CCBB2-23CF-43DD-999B-A7E7F6652AA9}" type="slidenum">
              <a:rPr lang="en-US" smtClean="0"/>
              <a:pPr/>
              <a:t>‹#›</a:t>
            </a:fld>
            <a:endParaRPr lang="en-US" dirty="0"/>
          </a:p>
        </p:txBody>
      </p:sp>
    </p:spTree>
  </p:cSld>
  <p:clrMapOvr>
    <a:masterClrMapping/>
  </p:clrMapOv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Divider-option 3">
    <p:bg>
      <p:bgPr>
        <a:gradFill flip="none" rotWithShape="1">
          <a:gsLst>
            <a:gs pos="5000">
              <a:schemeClr val="accent2"/>
            </a:gs>
            <a:gs pos="95000">
              <a:schemeClr val="accent1"/>
            </a:gs>
          </a:gsLst>
          <a:lin ang="16200000" scaled="0"/>
          <a:tileRect/>
        </a:gradFill>
        <a:effectLst/>
      </p:bgPr>
    </p:bg>
    <p:spTree>
      <p:nvGrpSpPr>
        <p:cNvPr id="1" name=""/>
        <p:cNvGrpSpPr/>
        <p:nvPr/>
      </p:nvGrpSpPr>
      <p:grpSpPr>
        <a:xfrm>
          <a:off x="0" y="0"/>
          <a:ext cx="0" cy="0"/>
          <a:chOff x="0" y="0"/>
          <a:chExt cx="0" cy="0"/>
        </a:xfrm>
      </p:grpSpPr>
      <p:sp>
        <p:nvSpPr>
          <p:cNvPr id="14" name="Text Box 5"/>
          <p:cNvSpPr txBox="1">
            <a:spLocks noChangeArrowheads="1"/>
          </p:cNvSpPr>
          <p:nvPr userDrawn="1"/>
        </p:nvSpPr>
        <p:spPr bwMode="auto">
          <a:xfrm>
            <a:off x="524794" y="6644046"/>
            <a:ext cx="2890838" cy="123111"/>
          </a:xfrm>
          <a:prstGeom prst="rect">
            <a:avLst/>
          </a:prstGeom>
          <a:noFill/>
          <a:ln w="50800" algn="ctr">
            <a:noFill/>
            <a:miter lim="800000"/>
            <a:headEnd type="none" w="sm" len="sm"/>
            <a:tailEnd type="none" w="sm" len="sm"/>
          </a:ln>
          <a:effectLst/>
        </p:spPr>
        <p:txBody>
          <a:bodyPr wrap="square" lIns="0" tIns="0" rIns="0" bIns="0">
            <a:spAutoFit/>
          </a:bodyPr>
          <a:lstStyle/>
          <a:p>
            <a:pPr eaLnBrk="0" hangingPunct="0">
              <a:spcBef>
                <a:spcPct val="50000"/>
              </a:spcBef>
              <a:defRPr/>
            </a:pPr>
            <a:r>
              <a:rPr lang="en-US" sz="800" b="0" i="0" dirty="0" smtClean="0">
                <a:solidFill>
                  <a:schemeClr val="bg1"/>
                </a:solidFill>
                <a:latin typeface="Neo Sans Intel"/>
                <a:cs typeface="Neo Sans Intel"/>
              </a:rPr>
              <a:t>INTEL CONFIDENTIAL</a:t>
            </a:r>
            <a:endParaRPr lang="en-US" sz="800" b="0" i="0" dirty="0">
              <a:solidFill>
                <a:schemeClr val="bg1"/>
              </a:solidFill>
              <a:latin typeface="Neo Sans Intel"/>
              <a:cs typeface="Neo Sans Intel"/>
            </a:endParaRPr>
          </a:p>
        </p:txBody>
      </p:sp>
      <p:sp>
        <p:nvSpPr>
          <p:cNvPr id="15" name="Rectangle 4"/>
          <p:cNvSpPr>
            <a:spLocks noGrp="1" noChangeArrowheads="1"/>
          </p:cNvSpPr>
          <p:nvPr>
            <p:ph type="sldNum" sz="quarter" idx="4"/>
          </p:nvPr>
        </p:nvSpPr>
        <p:spPr bwMode="auto">
          <a:xfrm>
            <a:off x="76202" y="6553200"/>
            <a:ext cx="415925" cy="304800"/>
          </a:xfrm>
          <a:prstGeom prst="rect">
            <a:avLst/>
          </a:prstGeom>
          <a:noFill/>
          <a:ln w="9525">
            <a:noFill/>
            <a:miter lim="800000"/>
            <a:headEnd/>
            <a:tailEnd/>
          </a:ln>
          <a:effectLst/>
        </p:spPr>
        <p:txBody>
          <a:bodyPr vert="horz" wrap="square" lIns="0" tIns="0" rIns="0" bIns="0" numCol="1" anchor="ctr" anchorCtr="0" compatLnSpc="1">
            <a:prstTxWarp prst="textNoShape">
              <a:avLst/>
            </a:prstTxWarp>
          </a:bodyPr>
          <a:lstStyle>
            <a:lvl1pPr algn="ctr" eaLnBrk="0" hangingPunct="0">
              <a:defRPr sz="800" b="0">
                <a:solidFill>
                  <a:schemeClr val="bg1"/>
                </a:solidFill>
                <a:latin typeface="Neo Sans Intel Light" pitchFamily="34" charset="0"/>
                <a:ea typeface="MS PGothic" pitchFamily="34" charset="-128"/>
                <a:cs typeface="Arial" pitchFamily="34" charset="0"/>
              </a:defRPr>
            </a:lvl1pPr>
          </a:lstStyle>
          <a:p>
            <a:pPr>
              <a:defRPr/>
            </a:pPr>
            <a:fld id="{B44C7BE5-B578-44C2-B697-AD60B2F34A37}" type="slidenum">
              <a:rPr lang="ja-JP" altLang="en-US" smtClean="0"/>
              <a:pPr>
                <a:defRPr/>
              </a:pPr>
              <a:t>‹#›</a:t>
            </a:fld>
            <a:endParaRPr lang="en-US" altLang="ja-JP" dirty="0"/>
          </a:p>
        </p:txBody>
      </p:sp>
      <p:sp>
        <p:nvSpPr>
          <p:cNvPr id="8" name="Picture Placeholder 7"/>
          <p:cNvSpPr>
            <a:spLocks noGrp="1"/>
          </p:cNvSpPr>
          <p:nvPr>
            <p:ph type="pic" sz="quarter" idx="10" hasCustomPrompt="1"/>
          </p:nvPr>
        </p:nvSpPr>
        <p:spPr>
          <a:xfrm>
            <a:off x="0" y="0"/>
            <a:ext cx="9144000" cy="6858000"/>
          </a:xfrm>
          <a:prstGeom prst="rect">
            <a:avLst/>
          </a:prstGeom>
          <a:solidFill>
            <a:schemeClr val="tx2"/>
          </a:solidFill>
        </p:spPr>
        <p:txBody>
          <a:bodyPr anchor="ctr" anchorCtr="0"/>
          <a:lstStyle>
            <a:lvl1pPr marL="0" marR="0" indent="0" algn="ctr" defTabSz="914400" rtl="0" eaLnBrk="1" fontAlgn="base" latinLnBrk="0" hangingPunct="1">
              <a:lnSpc>
                <a:spcPct val="100000"/>
              </a:lnSpc>
              <a:spcBef>
                <a:spcPct val="75000"/>
              </a:spcBef>
              <a:spcAft>
                <a:spcPct val="0"/>
              </a:spcAft>
              <a:buClrTx/>
              <a:buSzTx/>
              <a:buFontTx/>
              <a:buNone/>
              <a:tabLst/>
              <a:defRPr/>
            </a:lvl1pPr>
          </a:lstStyle>
          <a:p>
            <a:r>
              <a:rPr lang="en-US" dirty="0" smtClean="0"/>
              <a:t>Photo goes here</a:t>
            </a:r>
          </a:p>
          <a:p>
            <a:endParaRPr lang="en-US" dirty="0"/>
          </a:p>
        </p:txBody>
      </p:sp>
      <p:sp>
        <p:nvSpPr>
          <p:cNvPr id="9" name="Title 1"/>
          <p:cNvSpPr>
            <a:spLocks noGrp="1" noChangeAspect="1"/>
          </p:cNvSpPr>
          <p:nvPr>
            <p:ph type="title" hasCustomPrompt="1"/>
          </p:nvPr>
        </p:nvSpPr>
        <p:spPr>
          <a:xfrm>
            <a:off x="0" y="409575"/>
            <a:ext cx="4937760" cy="1618488"/>
          </a:xfrm>
          <a:prstGeom prst="rect">
            <a:avLst/>
          </a:prstGeom>
          <a:blipFill>
            <a:blip r:embed="rId2" cstate="print"/>
            <a:stretch>
              <a:fillRect/>
            </a:stretch>
          </a:blipFill>
        </p:spPr>
        <p:txBody>
          <a:bodyPr anchor="ctr" anchorCtr="0"/>
          <a:lstStyle>
            <a:lvl1pPr marL="285750" indent="0" algn="l">
              <a:lnSpc>
                <a:spcPct val="100000"/>
              </a:lnSpc>
              <a:defRPr sz="3600" b="0" i="0" cap="none">
                <a:solidFill>
                  <a:srgbClr val="FFFFFF"/>
                </a:solidFill>
                <a:latin typeface="+mn-lt"/>
                <a:cs typeface="Neo Sans Intel"/>
              </a:defRPr>
            </a:lvl1pPr>
          </a:lstStyle>
          <a:p>
            <a:r>
              <a:rPr lang="en-US" dirty="0" smtClean="0"/>
              <a:t>Click To Edit Section Divider title Style</a:t>
            </a:r>
            <a:endParaRPr lang="en-US" dirty="0"/>
          </a:p>
        </p:txBody>
      </p:sp>
    </p:spTree>
  </p:cSld>
  <p:clrMapOvr>
    <a:masterClrMapping/>
  </p:clrMapOvr>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F10CCBB2-23CF-43DD-999B-A7E7F6652AA9}" type="slidenum">
              <a:rPr lang="en-US" smtClean="0"/>
              <a:pPr/>
              <a:t>‹#›</a:t>
            </a:fld>
            <a:endParaRPr lang="en-US" dirty="0"/>
          </a:p>
        </p:txBody>
      </p:sp>
      <p:sp>
        <p:nvSpPr>
          <p:cNvPr id="7" name="Title 6"/>
          <p:cNvSpPr>
            <a:spLocks noGrp="1"/>
          </p:cNvSpPr>
          <p:nvPr>
            <p:ph type="title"/>
          </p:nvPr>
        </p:nvSpPr>
        <p:spPr>
          <a:xfrm>
            <a:off x="457200" y="409575"/>
            <a:ext cx="8229600" cy="885826"/>
          </a:xfrm>
          <a:prstGeom prst="rect">
            <a:avLst/>
          </a:prstGeom>
        </p:spPr>
        <p:txBody>
          <a:bodyPr/>
          <a:lstStyle/>
          <a:p>
            <a:r>
              <a:rPr lang="en-US" altLang="zh-CN" smtClean="0"/>
              <a:t>Click to edit Master title style</a:t>
            </a:r>
            <a:endParaRPr lang="en-US" dirty="0"/>
          </a:p>
        </p:txBody>
      </p:sp>
      <p:sp>
        <p:nvSpPr>
          <p:cNvPr id="9" name="Text Placeholder 8"/>
          <p:cNvSpPr>
            <a:spLocks noGrp="1"/>
          </p:cNvSpPr>
          <p:nvPr>
            <p:ph type="body" sz="quarter" idx="11"/>
          </p:nvPr>
        </p:nvSpPr>
        <p:spPr>
          <a:xfrm>
            <a:off x="457200" y="1371600"/>
            <a:ext cx="8229600" cy="4572000"/>
          </a:xfrm>
          <a:prstGeom prst="rect">
            <a:avLst/>
          </a:prstGeo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Tree>
  </p:cSld>
  <p:clrMapOvr>
    <a:masterClrMapping/>
  </p:clrMapOvr>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411480"/>
            <a:ext cx="8229600" cy="886968"/>
          </a:xfrm>
          <a:prstGeom prst="rect">
            <a:avLst/>
          </a:prstGeom>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5613" y="1379539"/>
            <a:ext cx="4037012" cy="4537075"/>
          </a:xfrm>
          <a:prstGeom prst="rect">
            <a:avLst/>
          </a:prstGeom>
        </p:spPr>
        <p:txBody>
          <a:bodyPr/>
          <a:lstStyle>
            <a:lvl1pPr marL="0" indent="0">
              <a:defRPr sz="20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Content Placeholder 3"/>
          <p:cNvSpPr>
            <a:spLocks noGrp="1"/>
          </p:cNvSpPr>
          <p:nvPr>
            <p:ph sz="half" idx="2"/>
          </p:nvPr>
        </p:nvSpPr>
        <p:spPr>
          <a:xfrm>
            <a:off x="4645025" y="1379539"/>
            <a:ext cx="4038600" cy="4537075"/>
          </a:xfrm>
          <a:prstGeom prst="rect">
            <a:avLst/>
          </a:prstGeom>
        </p:spPr>
        <p:txBody>
          <a:bodyPr/>
          <a:lstStyle>
            <a:lvl1pPr marL="0" indent="0">
              <a:defRPr sz="20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5" name="Slide Number Placeholder 4"/>
          <p:cNvSpPr>
            <a:spLocks noGrp="1"/>
          </p:cNvSpPr>
          <p:nvPr>
            <p:ph type="sldNum" sz="quarter" idx="10"/>
          </p:nvPr>
        </p:nvSpPr>
        <p:spPr/>
        <p:txBody>
          <a:bodyPr/>
          <a:lstStyle/>
          <a:p>
            <a:fld id="{F10CCBB2-23CF-43DD-999B-A7E7F6652AA9}" type="slidenum">
              <a:rPr lang="en-US" smtClean="0"/>
              <a:pPr/>
              <a:t>‹#›</a:t>
            </a:fld>
            <a:endParaRPr lang="en-US" dirty="0"/>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Intel_footer_121410.png"/>
          <p:cNvPicPr>
            <a:picLocks noChangeAspect="1"/>
          </p:cNvPicPr>
          <p:nvPr/>
        </p:nvPicPr>
        <p:blipFill>
          <a:blip r:embed="rId16" cstate="print"/>
          <a:stretch>
            <a:fillRect/>
          </a:stretch>
        </p:blipFill>
        <p:spPr>
          <a:xfrm>
            <a:off x="0" y="6362701"/>
            <a:ext cx="9144000" cy="495300"/>
          </a:xfrm>
          <a:prstGeom prst="rect">
            <a:avLst/>
          </a:prstGeom>
        </p:spPr>
      </p:pic>
      <p:sp>
        <p:nvSpPr>
          <p:cNvPr id="10" name="Slide Number Placeholder 9"/>
          <p:cNvSpPr>
            <a:spLocks noGrp="1"/>
          </p:cNvSpPr>
          <p:nvPr>
            <p:ph type="sldNum" sz="quarter" idx="4"/>
          </p:nvPr>
        </p:nvSpPr>
        <p:spPr>
          <a:xfrm>
            <a:off x="-3455" y="6592378"/>
            <a:ext cx="460655" cy="219456"/>
          </a:xfrm>
          <a:prstGeom prst="rect">
            <a:avLst/>
          </a:prstGeom>
        </p:spPr>
        <p:txBody>
          <a:bodyPr vert="horz" lIns="91440" tIns="45720" rIns="91440" bIns="45720" rtlCol="0" anchor="ctr"/>
          <a:lstStyle>
            <a:lvl1pPr marL="0" algn="r" defTabSz="914400" rtl="0" eaLnBrk="1" latinLnBrk="0" hangingPunct="1">
              <a:defRPr lang="en-US" sz="800" b="0" i="0" kern="1200" smtClean="0">
                <a:solidFill>
                  <a:schemeClr val="bg1"/>
                </a:solidFill>
                <a:latin typeface="+mn-lt"/>
                <a:ea typeface="Verdana" pitchFamily="34" charset="0"/>
                <a:cs typeface="Neo Sans Intel"/>
              </a:defRPr>
            </a:lvl1pPr>
          </a:lstStyle>
          <a:p>
            <a:fld id="{F10CCBB2-23CF-43DD-999B-A7E7F6652AA9}" type="slidenum">
              <a:rPr lang="en-US" smtClean="0"/>
              <a:pPr/>
              <a:t>‹#›</a:t>
            </a:fld>
            <a:endParaRPr lang="en-US" dirty="0"/>
          </a:p>
        </p:txBody>
      </p:sp>
      <p:sp>
        <p:nvSpPr>
          <p:cNvPr id="14" name="Title Placeholder 13"/>
          <p:cNvSpPr>
            <a:spLocks noGrp="1"/>
          </p:cNvSpPr>
          <p:nvPr>
            <p:ph type="title"/>
          </p:nvPr>
        </p:nvSpPr>
        <p:spPr>
          <a:xfrm>
            <a:off x="457200" y="409575"/>
            <a:ext cx="8229600" cy="885826"/>
          </a:xfrm>
          <a:prstGeom prst="rect">
            <a:avLst/>
          </a:prstGeom>
        </p:spPr>
        <p:txBody>
          <a:bodyPr vert="horz" lIns="0" tIns="0" rIns="0" bIns="0" rtlCol="0" anchor="t" anchorCtr="0">
            <a:noAutofit/>
          </a:bodyPr>
          <a:lstStyle/>
          <a:p>
            <a:r>
              <a:rPr lang="en-US" altLang="zh-CN" smtClean="0"/>
              <a:t>Click to edit Master title style</a:t>
            </a:r>
            <a:endParaRPr lang="en-US" dirty="0"/>
          </a:p>
        </p:txBody>
      </p:sp>
      <p:sp>
        <p:nvSpPr>
          <p:cNvPr id="15" name="Text Placeholder 14"/>
          <p:cNvSpPr>
            <a:spLocks noGrp="1"/>
          </p:cNvSpPr>
          <p:nvPr>
            <p:ph type="body" idx="1"/>
          </p:nvPr>
        </p:nvSpPr>
        <p:spPr>
          <a:xfrm>
            <a:off x="457200" y="1371600"/>
            <a:ext cx="8229600" cy="4572000"/>
          </a:xfrm>
          <a:prstGeom prst="rect">
            <a:avLst/>
          </a:prstGeom>
        </p:spPr>
        <p:txBody>
          <a:bodyPr vert="horz" lIns="0" tIns="0" rIns="0" bIns="0" rtlCol="0">
            <a:no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74" r:id="rId8"/>
    <p:sldLayoutId id="2147483675" r:id="rId9"/>
    <p:sldLayoutId id="2147483676" r:id="rId10"/>
    <p:sldLayoutId id="2147483677" r:id="rId11"/>
    <p:sldLayoutId id="2147483671" r:id="rId12"/>
    <p:sldLayoutId id="2147483672" r:id="rId13"/>
    <p:sldLayoutId id="2147483673" r:id="rId14"/>
  </p:sldLayoutIdLst>
  <p:txStyles>
    <p:titleStyle>
      <a:lvl1pPr algn="l" defTabSz="914400" rtl="0" eaLnBrk="1" latinLnBrk="0" hangingPunct="1">
        <a:lnSpc>
          <a:spcPts val="2600"/>
        </a:lnSpc>
        <a:spcBef>
          <a:spcPct val="0"/>
        </a:spcBef>
        <a:buNone/>
        <a:defRPr lang="en-US" altLang="ja-JP" sz="3000" b="1" i="0" kern="1200" dirty="0" smtClean="0">
          <a:solidFill>
            <a:schemeClr val="accent1"/>
          </a:solidFill>
          <a:latin typeface="+mj-lt"/>
          <a:ea typeface="+mj-ea"/>
          <a:cs typeface="+mj-cs"/>
        </a:defRPr>
      </a:lvl1pPr>
    </p:titleStyle>
    <p:bodyStyle>
      <a:lvl1pPr marL="0" indent="0" algn="l" defTabSz="914400" rtl="0" eaLnBrk="1" latinLnBrk="0" hangingPunct="1">
        <a:spcBef>
          <a:spcPts val="2200"/>
        </a:spcBef>
        <a:buFont typeface="Arial" pitchFamily="34" charset="0"/>
        <a:buNone/>
        <a:defRPr lang="en-US" altLang="ja-JP" sz="2400" b="0" i="0" kern="1200" dirty="0" smtClean="0">
          <a:solidFill>
            <a:schemeClr val="tx1"/>
          </a:solidFill>
          <a:latin typeface="+mn-lt"/>
          <a:ea typeface="+mn-ea"/>
          <a:cs typeface="+mn-cs"/>
        </a:defRPr>
      </a:lvl1pPr>
      <a:lvl2pPr marL="228600" indent="-228600" algn="l" defTabSz="914400" rtl="0" eaLnBrk="1" latinLnBrk="0" hangingPunct="1">
        <a:spcBef>
          <a:spcPts val="900"/>
        </a:spcBef>
        <a:buFont typeface="Arial" pitchFamily="34" charset="0"/>
        <a:buChar char="•"/>
        <a:defRPr lang="en-US" altLang="ja-JP" sz="2200" b="0" i="0" kern="1200" dirty="0" smtClean="0">
          <a:solidFill>
            <a:schemeClr val="tx1"/>
          </a:solidFill>
          <a:latin typeface="+mn-lt"/>
          <a:ea typeface="+mn-ea"/>
          <a:cs typeface="+mn-cs"/>
        </a:defRPr>
      </a:lvl2pPr>
      <a:lvl3pPr marL="457200" indent="-228600" algn="l" defTabSz="914400" rtl="0" eaLnBrk="1" latinLnBrk="0" hangingPunct="1">
        <a:spcBef>
          <a:spcPts val="600"/>
        </a:spcBef>
        <a:buClr>
          <a:schemeClr val="tx2"/>
        </a:buClr>
        <a:buFont typeface="Neo Sans Intel" pitchFamily="34" charset="0"/>
        <a:buChar char="–"/>
        <a:defRPr lang="en-US" altLang="ja-JP" sz="2000" b="0" i="0" kern="1200" dirty="0" smtClean="0">
          <a:solidFill>
            <a:schemeClr val="tx1"/>
          </a:solidFill>
          <a:latin typeface="+mn-lt"/>
          <a:ea typeface="+mn-ea"/>
          <a:cs typeface="+mn-cs"/>
        </a:defRPr>
      </a:lvl3pPr>
      <a:lvl4pPr marL="628650" indent="-171450" algn="l" defTabSz="914400" rtl="0" eaLnBrk="1" latinLnBrk="0" hangingPunct="1">
        <a:spcBef>
          <a:spcPts val="300"/>
        </a:spcBef>
        <a:buClr>
          <a:schemeClr val="tx2"/>
        </a:buClr>
        <a:buFont typeface="Neo Sans Intel" pitchFamily="34" charset="0"/>
        <a:buChar char="–"/>
        <a:defRPr lang="en-US" altLang="ja-JP" sz="1800" b="0" i="0" kern="1200" dirty="0" smtClean="0">
          <a:solidFill>
            <a:schemeClr val="tx1"/>
          </a:solidFill>
          <a:latin typeface="+mn-lt"/>
          <a:ea typeface="+mn-ea"/>
          <a:cs typeface="+mn-cs"/>
        </a:defRPr>
      </a:lvl4pPr>
      <a:lvl5pPr marL="800100" indent="-171450" algn="l" defTabSz="914400" rtl="0" eaLnBrk="1" latinLnBrk="0" hangingPunct="1">
        <a:spcBef>
          <a:spcPts val="100"/>
        </a:spcBef>
        <a:buClr>
          <a:schemeClr val="tx2"/>
        </a:buClr>
        <a:buFont typeface="Neo Sans Intel" pitchFamily="34" charset="0"/>
        <a:buChar char="–"/>
        <a:defRPr lang="en-US" altLang="ja-JP" sz="1800" b="0" i="0" kern="1200" dirty="0" smtClean="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7.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hyperlink" Target="http://zh.wikipedia.org/wiki/" TargetMode="Externa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457201" y="2624998"/>
            <a:ext cx="5360442" cy="584775"/>
          </a:xfrm>
        </p:spPr>
        <p:txBody>
          <a:bodyPr/>
          <a:lstStyle/>
          <a:p>
            <a:r>
              <a:rPr lang="zh-CN" altLang="en-US" dirty="0" smtClean="0"/>
              <a:t>集群系统架构与系统软件</a:t>
            </a:r>
            <a:endParaRPr lang="zh-CN" altLang="en-US" dirty="0"/>
          </a:p>
        </p:txBody>
      </p:sp>
      <p:sp>
        <p:nvSpPr>
          <p:cNvPr id="3" name="副标题 2"/>
          <p:cNvSpPr>
            <a:spLocks noGrp="1"/>
          </p:cNvSpPr>
          <p:nvPr>
            <p:ph type="subTitle" idx="1"/>
          </p:nvPr>
        </p:nvSpPr>
        <p:spPr/>
        <p:txBody>
          <a:bodyPr/>
          <a:lstStyle/>
          <a:p>
            <a:endParaRPr lang="zh-CN" altLang="en-US"/>
          </a:p>
        </p:txBody>
      </p:sp>
    </p:spTree>
    <p:extLst>
      <p:ext uri="{BB962C8B-B14F-4D97-AF65-F5344CB8AC3E}">
        <p14:creationId xmlns:p14="http://schemas.microsoft.com/office/powerpoint/2010/main" xmlns="" val="3494381967"/>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云计算中的大规模数据处理集群</a:t>
            </a:r>
            <a:endParaRPr lang="zh-CN" altLang="en-US" dirty="0"/>
          </a:p>
        </p:txBody>
      </p:sp>
      <p:sp>
        <p:nvSpPr>
          <p:cNvPr id="3" name="文本占位符 2"/>
          <p:cNvSpPr>
            <a:spLocks noGrp="1"/>
          </p:cNvSpPr>
          <p:nvPr>
            <p:ph type="body" sz="quarter" idx="11"/>
          </p:nvPr>
        </p:nvSpPr>
        <p:spPr>
          <a:xfrm>
            <a:off x="403412" y="1277470"/>
            <a:ext cx="8229600" cy="4572000"/>
          </a:xfrm>
        </p:spPr>
        <p:txBody>
          <a:bodyPr>
            <a:normAutofit fontScale="92500" lnSpcReduction="10000"/>
          </a:bodyPr>
          <a:lstStyle/>
          <a:p>
            <a:r>
              <a:rPr lang="zh-CN" altLang="en-US" dirty="0" smtClean="0"/>
              <a:t>计算节点</a:t>
            </a:r>
            <a:endParaRPr lang="en-US" altLang="zh-CN" dirty="0" smtClean="0"/>
          </a:p>
          <a:p>
            <a:pPr lvl="1"/>
            <a:r>
              <a:rPr lang="zh-CN" altLang="en-US" dirty="0" smtClean="0"/>
              <a:t>由</a:t>
            </a:r>
            <a:r>
              <a:rPr lang="en-US" altLang="zh-CN" dirty="0" smtClean="0"/>
              <a:t>x86</a:t>
            </a:r>
            <a:r>
              <a:rPr lang="zh-CN" altLang="en-US" dirty="0"/>
              <a:t>服务器组成的大规模的廉价服务器</a:t>
            </a:r>
            <a:r>
              <a:rPr lang="zh-CN" altLang="en-US" dirty="0" smtClean="0"/>
              <a:t>集群，数目为数千甚至上万（一个单一的逻辑集群）</a:t>
            </a:r>
            <a:r>
              <a:rPr lang="zh-CN" altLang="en-US" dirty="0"/>
              <a:t>；</a:t>
            </a:r>
            <a:r>
              <a:rPr lang="zh-CN" altLang="en-US" dirty="0" smtClean="0"/>
              <a:t>一个数据中心有多个集群，节点数目可达数十万</a:t>
            </a:r>
            <a:endParaRPr lang="en-US" altLang="zh-CN" dirty="0" smtClean="0"/>
          </a:p>
          <a:p>
            <a:r>
              <a:rPr lang="zh-CN" altLang="en-US" dirty="0" smtClean="0"/>
              <a:t>存储节点</a:t>
            </a:r>
            <a:endParaRPr lang="en-US" altLang="zh-CN" dirty="0" smtClean="0"/>
          </a:p>
          <a:p>
            <a:pPr lvl="1"/>
            <a:r>
              <a:rPr lang="zh-CN" altLang="en-US" dirty="0" smtClean="0"/>
              <a:t>没有专门的存储节点，没有专门的存储区域网络，由计算节点的本地硬盘共同构成分布式的存储，用于存储与处理大规模数据</a:t>
            </a:r>
            <a:endParaRPr lang="en-US" altLang="zh-CN" dirty="0" smtClean="0"/>
          </a:p>
          <a:p>
            <a:r>
              <a:rPr lang="zh-CN" altLang="en-US" dirty="0" smtClean="0"/>
              <a:t>互联网络</a:t>
            </a:r>
            <a:endParaRPr lang="en-US" altLang="zh-CN" dirty="0" smtClean="0"/>
          </a:p>
          <a:p>
            <a:pPr lvl="1"/>
            <a:r>
              <a:rPr lang="zh-CN" altLang="en-US" dirty="0"/>
              <a:t>节点之间的互联网络一般也使用普遍的千兆</a:t>
            </a:r>
            <a:r>
              <a:rPr lang="zh-CN" altLang="en-US" dirty="0" smtClean="0"/>
              <a:t>以太网；数据中心内部以及数据中心之间提供高速的以太网数据交换设备用以数据传输</a:t>
            </a:r>
            <a:endParaRPr lang="en-US" altLang="zh-CN" dirty="0" smtClean="0"/>
          </a:p>
          <a:p>
            <a:r>
              <a:rPr lang="en-US" altLang="zh-CN" dirty="0" err="1" smtClean="0"/>
              <a:t>Hadoop</a:t>
            </a:r>
            <a:r>
              <a:rPr lang="zh-CN" altLang="en-US" dirty="0" smtClean="0"/>
              <a:t>就运行在这样的物理集群之上</a:t>
            </a:r>
            <a:endParaRPr lang="zh-CN" altLang="en-US" dirty="0"/>
          </a:p>
        </p:txBody>
      </p:sp>
    </p:spTree>
    <p:extLst>
      <p:ext uri="{BB962C8B-B14F-4D97-AF65-F5344CB8AC3E}">
        <p14:creationId xmlns:p14="http://schemas.microsoft.com/office/powerpoint/2010/main" xmlns="" val="772990631"/>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大规</a:t>
            </a:r>
            <a:r>
              <a:rPr lang="zh-CN" altLang="en-US" dirty="0" smtClean="0"/>
              <a:t>模的服务器集群</a:t>
            </a:r>
            <a:endParaRPr lang="zh-CN" altLang="en-US" dirty="0"/>
          </a:p>
        </p:txBody>
      </p:sp>
      <p:sp>
        <p:nvSpPr>
          <p:cNvPr id="3" name="Text Placeholder 2"/>
          <p:cNvSpPr>
            <a:spLocks noGrp="1"/>
          </p:cNvSpPr>
          <p:nvPr>
            <p:ph type="body" sz="quarter" idx="11"/>
          </p:nvPr>
        </p:nvSpPr>
        <p:spPr>
          <a:xfrm>
            <a:off x="5639702" y="2935601"/>
            <a:ext cx="2905932" cy="2773720"/>
          </a:xfrm>
        </p:spPr>
        <p:txBody>
          <a:bodyPr/>
          <a:lstStyle/>
          <a:p>
            <a:r>
              <a:rPr lang="zh-CN" altLang="en-US" dirty="0"/>
              <a:t>每个结点都是一个完整计算机</a:t>
            </a:r>
          </a:p>
          <a:p>
            <a:r>
              <a:rPr lang="zh-CN" altLang="en-US" dirty="0"/>
              <a:t>各结点通过低成本的商用网络互连</a:t>
            </a:r>
          </a:p>
          <a:p>
            <a:r>
              <a:rPr lang="zh-CN" altLang="en-US" dirty="0"/>
              <a:t>每个结点上驻留有完整的操作系统。</a:t>
            </a:r>
          </a:p>
          <a:p>
            <a:endParaRPr lang="zh-CN" altLang="en-US" dirty="0"/>
          </a:p>
        </p:txBody>
      </p:sp>
      <p:grpSp>
        <p:nvGrpSpPr>
          <p:cNvPr id="4" name="Group 4"/>
          <p:cNvGrpSpPr>
            <a:grpSpLocks/>
          </p:cNvGrpSpPr>
          <p:nvPr/>
        </p:nvGrpSpPr>
        <p:grpSpPr bwMode="auto">
          <a:xfrm>
            <a:off x="167788" y="1549337"/>
            <a:ext cx="4574694" cy="4169538"/>
            <a:chOff x="657" y="1026"/>
            <a:chExt cx="3253" cy="2716"/>
          </a:xfrm>
        </p:grpSpPr>
        <p:sp>
          <p:nvSpPr>
            <p:cNvPr id="5" name="Rectangle 5"/>
            <p:cNvSpPr>
              <a:spLocks noChangeArrowheads="1"/>
            </p:cNvSpPr>
            <p:nvPr/>
          </p:nvSpPr>
          <p:spPr bwMode="auto">
            <a:xfrm>
              <a:off x="703" y="3475"/>
              <a:ext cx="3175" cy="267"/>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zh-CN" altLang="en-US" sz="2000">
                  <a:solidFill>
                    <a:schemeClr val="tx1"/>
                  </a:solidFill>
                  <a:latin typeface="+mn-ea"/>
                </a:rPr>
                <a:t>商用网络 (以太网, </a:t>
              </a:r>
              <a:r>
                <a:rPr kumimoji="1" lang="en-US" altLang="zh-CN" sz="2000">
                  <a:solidFill>
                    <a:schemeClr val="tx1"/>
                  </a:solidFill>
                  <a:latin typeface="+mn-ea"/>
                </a:rPr>
                <a:t>Myrient,</a:t>
              </a:r>
              <a:r>
                <a:rPr kumimoji="1" lang="zh-CN" altLang="en-US" sz="2000">
                  <a:solidFill>
                    <a:schemeClr val="tx1"/>
                  </a:solidFill>
                  <a:latin typeface="+mn-ea"/>
                </a:rPr>
                <a:t> </a:t>
              </a:r>
              <a:r>
                <a:rPr kumimoji="1" lang="en-US" altLang="zh-CN" sz="2000">
                  <a:solidFill>
                    <a:schemeClr val="tx1"/>
                  </a:solidFill>
                  <a:latin typeface="+mn-ea"/>
                </a:rPr>
                <a:t>…)</a:t>
              </a:r>
              <a:r>
                <a:rPr kumimoji="1" lang="en-US" altLang="zh-CN" sz="2000" b="0">
                  <a:solidFill>
                    <a:schemeClr val="tx1"/>
                  </a:solidFill>
                  <a:latin typeface="+mn-ea"/>
                </a:rPr>
                <a:t> </a:t>
              </a:r>
            </a:p>
          </p:txBody>
        </p:sp>
        <p:sp>
          <p:nvSpPr>
            <p:cNvPr id="6" name="Text Box 6"/>
            <p:cNvSpPr txBox="1">
              <a:spLocks noChangeArrowheads="1"/>
            </p:cNvSpPr>
            <p:nvPr/>
          </p:nvSpPr>
          <p:spPr bwMode="auto">
            <a:xfrm>
              <a:off x="2109" y="1797"/>
              <a:ext cx="461" cy="598"/>
            </a:xfrm>
            <a:prstGeom prst="rect">
              <a:avLst/>
            </a:prstGeom>
            <a:noFill/>
            <a:ln w="12700" cap="sq">
              <a:noFill/>
              <a:miter lim="800000"/>
              <a:headEnd type="none" w="sm" len="sm"/>
              <a:tailEnd/>
            </a:ln>
            <a:effectLst/>
          </p:spPr>
          <p:txBody>
            <a:bodyPr wrap="none">
              <a:spAutoFit/>
            </a:bodyPr>
            <a:lstStyle/>
            <a:p>
              <a:r>
                <a:rPr lang="zh-CN" altLang="en-US" sz="4000">
                  <a:solidFill>
                    <a:schemeClr val="tx1"/>
                  </a:solidFill>
                  <a:latin typeface="+mn-ea"/>
                </a:rPr>
                <a:t>…</a:t>
              </a:r>
            </a:p>
          </p:txBody>
        </p:sp>
        <p:sp>
          <p:nvSpPr>
            <p:cNvPr id="7" name="Line 7"/>
            <p:cNvSpPr>
              <a:spLocks noChangeShapeType="1"/>
            </p:cNvSpPr>
            <p:nvPr/>
          </p:nvSpPr>
          <p:spPr bwMode="auto">
            <a:xfrm>
              <a:off x="1534" y="3022"/>
              <a:ext cx="0" cy="435"/>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grpSp>
          <p:nvGrpSpPr>
            <p:cNvPr id="8" name="Group 8"/>
            <p:cNvGrpSpPr>
              <a:grpSpLocks/>
            </p:cNvGrpSpPr>
            <p:nvPr/>
          </p:nvGrpSpPr>
          <p:grpSpPr bwMode="auto">
            <a:xfrm>
              <a:off x="657" y="1030"/>
              <a:ext cx="1393" cy="2128"/>
              <a:chOff x="657" y="1030"/>
              <a:chExt cx="1393" cy="2128"/>
            </a:xfrm>
          </p:grpSpPr>
          <p:sp>
            <p:nvSpPr>
              <p:cNvPr id="25" name="Rectangle 9"/>
              <p:cNvSpPr>
                <a:spLocks noChangeArrowheads="1"/>
              </p:cNvSpPr>
              <p:nvPr/>
            </p:nvSpPr>
            <p:spPr bwMode="auto">
              <a:xfrm>
                <a:off x="1234" y="1270"/>
                <a:ext cx="624"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dirty="0">
                    <a:solidFill>
                      <a:schemeClr val="tx1"/>
                    </a:solidFill>
                    <a:latin typeface="+mn-ea"/>
                  </a:rPr>
                  <a:t>P/C</a:t>
                </a:r>
              </a:p>
            </p:txBody>
          </p:sp>
          <p:sp>
            <p:nvSpPr>
              <p:cNvPr id="26" name="Rectangle 10"/>
              <p:cNvSpPr>
                <a:spLocks noChangeArrowheads="1"/>
              </p:cNvSpPr>
              <p:nvPr/>
            </p:nvSpPr>
            <p:spPr bwMode="auto">
              <a:xfrm>
                <a:off x="1234" y="1600"/>
                <a:ext cx="624"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a:solidFill>
                      <a:schemeClr val="tx1"/>
                    </a:solidFill>
                    <a:latin typeface="+mn-ea"/>
                  </a:rPr>
                  <a:t>M</a:t>
                </a:r>
              </a:p>
            </p:txBody>
          </p:sp>
          <p:sp>
            <p:nvSpPr>
              <p:cNvPr id="27" name="Rectangle 11"/>
              <p:cNvSpPr>
                <a:spLocks noChangeArrowheads="1"/>
              </p:cNvSpPr>
              <p:nvPr/>
            </p:nvSpPr>
            <p:spPr bwMode="auto">
              <a:xfrm>
                <a:off x="1234" y="1933"/>
                <a:ext cx="624"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a:solidFill>
                      <a:schemeClr val="tx1"/>
                    </a:solidFill>
                    <a:latin typeface="+mn-ea"/>
                  </a:rPr>
                  <a:t>B</a:t>
                </a:r>
              </a:p>
            </p:txBody>
          </p:sp>
          <p:sp>
            <p:nvSpPr>
              <p:cNvPr id="28" name="Line 12"/>
              <p:cNvSpPr>
                <a:spLocks noChangeShapeType="1"/>
              </p:cNvSpPr>
              <p:nvPr/>
            </p:nvSpPr>
            <p:spPr bwMode="auto">
              <a:xfrm flipH="1">
                <a:off x="946" y="1414"/>
                <a:ext cx="288" cy="0"/>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sp>
            <p:nvSpPr>
              <p:cNvPr id="29" name="Line 13"/>
              <p:cNvSpPr>
                <a:spLocks noChangeShapeType="1"/>
              </p:cNvSpPr>
              <p:nvPr/>
            </p:nvSpPr>
            <p:spPr bwMode="auto">
              <a:xfrm flipH="1">
                <a:off x="946" y="1752"/>
                <a:ext cx="288" cy="0"/>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sp>
            <p:nvSpPr>
              <p:cNvPr id="30" name="Line 14"/>
              <p:cNvSpPr>
                <a:spLocks noChangeShapeType="1"/>
              </p:cNvSpPr>
              <p:nvPr/>
            </p:nvSpPr>
            <p:spPr bwMode="auto">
              <a:xfrm flipH="1">
                <a:off x="946" y="2069"/>
                <a:ext cx="288" cy="0"/>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sp>
            <p:nvSpPr>
              <p:cNvPr id="31" name="Line 15"/>
              <p:cNvSpPr>
                <a:spLocks noChangeShapeType="1"/>
              </p:cNvSpPr>
              <p:nvPr/>
            </p:nvSpPr>
            <p:spPr bwMode="auto">
              <a:xfrm>
                <a:off x="930" y="1344"/>
                <a:ext cx="0" cy="891"/>
              </a:xfrm>
              <a:prstGeom prst="line">
                <a:avLst/>
              </a:prstGeom>
              <a:noFill/>
              <a:ln w="76200" cap="sq">
                <a:solidFill>
                  <a:schemeClr val="tx1"/>
                </a:solidFill>
                <a:round/>
                <a:headEnd type="none" w="sm" len="sm"/>
                <a:tailEnd/>
              </a:ln>
              <a:effectLst/>
            </p:spPr>
            <p:txBody>
              <a:bodyPr/>
              <a:lstStyle/>
              <a:p>
                <a:endParaRPr lang="zh-CN" altLang="en-US" sz="1600">
                  <a:latin typeface="+mn-ea"/>
                </a:endParaRPr>
              </a:p>
            </p:txBody>
          </p:sp>
          <p:sp>
            <p:nvSpPr>
              <p:cNvPr id="32" name="Text Box 16"/>
              <p:cNvSpPr txBox="1">
                <a:spLocks noChangeArrowheads="1"/>
              </p:cNvSpPr>
              <p:nvPr/>
            </p:nvSpPr>
            <p:spPr bwMode="auto">
              <a:xfrm>
                <a:off x="754" y="1030"/>
                <a:ext cx="367" cy="338"/>
              </a:xfrm>
              <a:prstGeom prst="rect">
                <a:avLst/>
              </a:prstGeom>
              <a:noFill/>
              <a:ln w="12700" cap="sq">
                <a:noFill/>
                <a:miter lim="800000"/>
                <a:headEnd type="none" w="sm" len="sm"/>
                <a:tailEnd/>
              </a:ln>
              <a:effectLst/>
            </p:spPr>
            <p:txBody>
              <a:bodyPr wrap="none">
                <a:spAutoFit/>
              </a:bodyPr>
              <a:lstStyle/>
              <a:p>
                <a:r>
                  <a:rPr lang="en-US" altLang="zh-CN" sz="2000" dirty="0">
                    <a:solidFill>
                      <a:schemeClr val="tx1"/>
                    </a:solidFill>
                    <a:latin typeface="+mn-ea"/>
                  </a:rPr>
                  <a:t>MB</a:t>
                </a:r>
              </a:p>
            </p:txBody>
          </p:sp>
          <p:sp>
            <p:nvSpPr>
              <p:cNvPr id="33" name="Rectangle 17"/>
              <p:cNvSpPr>
                <a:spLocks noChangeArrowheads="1"/>
              </p:cNvSpPr>
              <p:nvPr/>
            </p:nvSpPr>
            <p:spPr bwMode="auto">
              <a:xfrm>
                <a:off x="1202" y="2750"/>
                <a:ext cx="624"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b="0">
                    <a:solidFill>
                      <a:schemeClr val="tx1"/>
                    </a:solidFill>
                    <a:latin typeface="+mn-ea"/>
                  </a:rPr>
                  <a:t>NIC</a:t>
                </a:r>
              </a:p>
            </p:txBody>
          </p:sp>
          <p:sp>
            <p:nvSpPr>
              <p:cNvPr id="34" name="Rectangle 18"/>
              <p:cNvSpPr>
                <a:spLocks noChangeArrowheads="1"/>
              </p:cNvSpPr>
              <p:nvPr/>
            </p:nvSpPr>
            <p:spPr bwMode="auto">
              <a:xfrm>
                <a:off x="802" y="2326"/>
                <a:ext cx="432"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a:solidFill>
                      <a:schemeClr val="tx1"/>
                    </a:solidFill>
                    <a:latin typeface="+mn-ea"/>
                  </a:rPr>
                  <a:t>LD</a:t>
                </a:r>
              </a:p>
            </p:txBody>
          </p:sp>
          <p:sp>
            <p:nvSpPr>
              <p:cNvPr id="35" name="Line 19"/>
              <p:cNvSpPr>
                <a:spLocks noChangeShapeType="1"/>
              </p:cNvSpPr>
              <p:nvPr/>
            </p:nvSpPr>
            <p:spPr bwMode="auto">
              <a:xfrm flipH="1">
                <a:off x="1234" y="2478"/>
                <a:ext cx="288" cy="0"/>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sp>
            <p:nvSpPr>
              <p:cNvPr id="36" name="Text Box 20"/>
              <p:cNvSpPr txBox="1">
                <a:spLocks noChangeArrowheads="1"/>
              </p:cNvSpPr>
              <p:nvPr/>
            </p:nvSpPr>
            <p:spPr bwMode="auto">
              <a:xfrm>
                <a:off x="1505" y="2326"/>
                <a:ext cx="415" cy="338"/>
              </a:xfrm>
              <a:prstGeom prst="rect">
                <a:avLst/>
              </a:prstGeom>
              <a:noFill/>
              <a:ln w="12700" cap="sq">
                <a:noFill/>
                <a:miter lim="800000"/>
                <a:headEnd type="none" w="sm" len="sm"/>
                <a:tailEnd/>
              </a:ln>
              <a:effectLst/>
            </p:spPr>
            <p:txBody>
              <a:bodyPr wrap="none">
                <a:spAutoFit/>
              </a:bodyPr>
              <a:lstStyle/>
              <a:p>
                <a:r>
                  <a:rPr lang="en-US" altLang="zh-CN" sz="2000">
                    <a:solidFill>
                      <a:schemeClr val="tx1"/>
                    </a:solidFill>
                    <a:latin typeface="+mn-ea"/>
                  </a:rPr>
                  <a:t>IOB</a:t>
                </a:r>
              </a:p>
            </p:txBody>
          </p:sp>
          <p:sp>
            <p:nvSpPr>
              <p:cNvPr id="37" name="Rectangle 21"/>
              <p:cNvSpPr>
                <a:spLocks noChangeArrowheads="1"/>
              </p:cNvSpPr>
              <p:nvPr/>
            </p:nvSpPr>
            <p:spPr bwMode="auto">
              <a:xfrm>
                <a:off x="657" y="1071"/>
                <a:ext cx="1393" cy="2087"/>
              </a:xfrm>
              <a:prstGeom prst="rect">
                <a:avLst/>
              </a:prstGeom>
              <a:noFill/>
              <a:ln w="12700">
                <a:solidFill>
                  <a:schemeClr val="tx1"/>
                </a:solidFill>
                <a:prstDash val="sysDot"/>
                <a:miter lim="800000"/>
                <a:headEnd/>
                <a:tailEnd/>
              </a:ln>
              <a:effectLst/>
            </p:spPr>
            <p:txBody>
              <a:bodyPr wrap="none" anchor="ctr"/>
              <a:lstStyle/>
              <a:p>
                <a:endParaRPr lang="zh-CN" altLang="en-US" sz="1600">
                  <a:latin typeface="+mn-ea"/>
                </a:endParaRPr>
              </a:p>
            </p:txBody>
          </p:sp>
          <p:sp>
            <p:nvSpPr>
              <p:cNvPr id="38" name="Line 22"/>
              <p:cNvSpPr>
                <a:spLocks noChangeShapeType="1"/>
              </p:cNvSpPr>
              <p:nvPr/>
            </p:nvSpPr>
            <p:spPr bwMode="auto">
              <a:xfrm>
                <a:off x="1519" y="2251"/>
                <a:ext cx="0" cy="470"/>
              </a:xfrm>
              <a:prstGeom prst="line">
                <a:avLst/>
              </a:prstGeom>
              <a:noFill/>
              <a:ln w="76200" cap="sq">
                <a:solidFill>
                  <a:schemeClr val="tx1"/>
                </a:solidFill>
                <a:round/>
                <a:headEnd type="none" w="sm" len="sm"/>
                <a:tailEnd/>
              </a:ln>
              <a:effectLst/>
            </p:spPr>
            <p:txBody>
              <a:bodyPr/>
              <a:lstStyle/>
              <a:p>
                <a:endParaRPr lang="zh-CN" altLang="en-US" sz="1600">
                  <a:latin typeface="+mn-ea"/>
                </a:endParaRPr>
              </a:p>
            </p:txBody>
          </p:sp>
        </p:grpSp>
        <p:grpSp>
          <p:nvGrpSpPr>
            <p:cNvPr id="9" name="Group 23"/>
            <p:cNvGrpSpPr>
              <a:grpSpLocks/>
            </p:cNvGrpSpPr>
            <p:nvPr/>
          </p:nvGrpSpPr>
          <p:grpSpPr bwMode="auto">
            <a:xfrm>
              <a:off x="2517" y="1026"/>
              <a:ext cx="1393" cy="2128"/>
              <a:chOff x="657" y="1030"/>
              <a:chExt cx="1393" cy="2128"/>
            </a:xfrm>
          </p:grpSpPr>
          <p:sp>
            <p:nvSpPr>
              <p:cNvPr id="11" name="Rectangle 24"/>
              <p:cNvSpPr>
                <a:spLocks noChangeArrowheads="1"/>
              </p:cNvSpPr>
              <p:nvPr/>
            </p:nvSpPr>
            <p:spPr bwMode="auto">
              <a:xfrm>
                <a:off x="1234" y="1270"/>
                <a:ext cx="624"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a:solidFill>
                      <a:schemeClr val="tx1"/>
                    </a:solidFill>
                    <a:latin typeface="+mn-ea"/>
                  </a:rPr>
                  <a:t>P/C</a:t>
                </a:r>
              </a:p>
            </p:txBody>
          </p:sp>
          <p:sp>
            <p:nvSpPr>
              <p:cNvPr id="12" name="Rectangle 25"/>
              <p:cNvSpPr>
                <a:spLocks noChangeArrowheads="1"/>
              </p:cNvSpPr>
              <p:nvPr/>
            </p:nvSpPr>
            <p:spPr bwMode="auto">
              <a:xfrm>
                <a:off x="1234" y="1600"/>
                <a:ext cx="624"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a:solidFill>
                      <a:schemeClr val="tx1"/>
                    </a:solidFill>
                    <a:latin typeface="+mn-ea"/>
                  </a:rPr>
                  <a:t>M</a:t>
                </a:r>
              </a:p>
            </p:txBody>
          </p:sp>
          <p:sp>
            <p:nvSpPr>
              <p:cNvPr id="13" name="Rectangle 26"/>
              <p:cNvSpPr>
                <a:spLocks noChangeArrowheads="1"/>
              </p:cNvSpPr>
              <p:nvPr/>
            </p:nvSpPr>
            <p:spPr bwMode="auto">
              <a:xfrm>
                <a:off x="1234" y="1933"/>
                <a:ext cx="624"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a:solidFill>
                      <a:schemeClr val="tx1"/>
                    </a:solidFill>
                    <a:latin typeface="+mn-ea"/>
                  </a:rPr>
                  <a:t>B</a:t>
                </a:r>
              </a:p>
            </p:txBody>
          </p:sp>
          <p:sp>
            <p:nvSpPr>
              <p:cNvPr id="14" name="Line 27"/>
              <p:cNvSpPr>
                <a:spLocks noChangeShapeType="1"/>
              </p:cNvSpPr>
              <p:nvPr/>
            </p:nvSpPr>
            <p:spPr bwMode="auto">
              <a:xfrm flipH="1">
                <a:off x="946" y="1414"/>
                <a:ext cx="288" cy="0"/>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sp>
            <p:nvSpPr>
              <p:cNvPr id="15" name="Line 28"/>
              <p:cNvSpPr>
                <a:spLocks noChangeShapeType="1"/>
              </p:cNvSpPr>
              <p:nvPr/>
            </p:nvSpPr>
            <p:spPr bwMode="auto">
              <a:xfrm flipH="1">
                <a:off x="946" y="1752"/>
                <a:ext cx="288" cy="0"/>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sp>
            <p:nvSpPr>
              <p:cNvPr id="16" name="Line 29"/>
              <p:cNvSpPr>
                <a:spLocks noChangeShapeType="1"/>
              </p:cNvSpPr>
              <p:nvPr/>
            </p:nvSpPr>
            <p:spPr bwMode="auto">
              <a:xfrm flipH="1">
                <a:off x="946" y="2069"/>
                <a:ext cx="288" cy="0"/>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sp>
            <p:nvSpPr>
              <p:cNvPr id="17" name="Line 30"/>
              <p:cNvSpPr>
                <a:spLocks noChangeShapeType="1"/>
              </p:cNvSpPr>
              <p:nvPr/>
            </p:nvSpPr>
            <p:spPr bwMode="auto">
              <a:xfrm>
                <a:off x="930" y="1344"/>
                <a:ext cx="0" cy="891"/>
              </a:xfrm>
              <a:prstGeom prst="line">
                <a:avLst/>
              </a:prstGeom>
              <a:noFill/>
              <a:ln w="76200" cap="sq">
                <a:solidFill>
                  <a:schemeClr val="tx1"/>
                </a:solidFill>
                <a:round/>
                <a:headEnd type="none" w="sm" len="sm"/>
                <a:tailEnd/>
              </a:ln>
              <a:effectLst/>
            </p:spPr>
            <p:txBody>
              <a:bodyPr/>
              <a:lstStyle/>
              <a:p>
                <a:endParaRPr lang="zh-CN" altLang="en-US" sz="1600">
                  <a:latin typeface="+mn-ea"/>
                </a:endParaRPr>
              </a:p>
            </p:txBody>
          </p:sp>
          <p:sp>
            <p:nvSpPr>
              <p:cNvPr id="18" name="Text Box 31"/>
              <p:cNvSpPr txBox="1">
                <a:spLocks noChangeArrowheads="1"/>
              </p:cNvSpPr>
              <p:nvPr/>
            </p:nvSpPr>
            <p:spPr bwMode="auto">
              <a:xfrm>
                <a:off x="754" y="1030"/>
                <a:ext cx="367" cy="338"/>
              </a:xfrm>
              <a:prstGeom prst="rect">
                <a:avLst/>
              </a:prstGeom>
              <a:noFill/>
              <a:ln w="12700" cap="sq">
                <a:noFill/>
                <a:miter lim="800000"/>
                <a:headEnd type="none" w="sm" len="sm"/>
                <a:tailEnd/>
              </a:ln>
              <a:effectLst/>
            </p:spPr>
            <p:txBody>
              <a:bodyPr wrap="none">
                <a:spAutoFit/>
              </a:bodyPr>
              <a:lstStyle/>
              <a:p>
                <a:r>
                  <a:rPr lang="en-US" altLang="zh-CN" sz="2000">
                    <a:solidFill>
                      <a:schemeClr val="tx1"/>
                    </a:solidFill>
                    <a:latin typeface="+mn-ea"/>
                  </a:rPr>
                  <a:t>MB</a:t>
                </a:r>
              </a:p>
            </p:txBody>
          </p:sp>
          <p:sp>
            <p:nvSpPr>
              <p:cNvPr id="19" name="Rectangle 32"/>
              <p:cNvSpPr>
                <a:spLocks noChangeArrowheads="1"/>
              </p:cNvSpPr>
              <p:nvPr/>
            </p:nvSpPr>
            <p:spPr bwMode="auto">
              <a:xfrm>
                <a:off x="1202" y="2750"/>
                <a:ext cx="624"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b="0">
                    <a:solidFill>
                      <a:schemeClr val="tx1"/>
                    </a:solidFill>
                    <a:latin typeface="+mn-ea"/>
                  </a:rPr>
                  <a:t>NIC</a:t>
                </a:r>
              </a:p>
            </p:txBody>
          </p:sp>
          <p:sp>
            <p:nvSpPr>
              <p:cNvPr id="20" name="Rectangle 33"/>
              <p:cNvSpPr>
                <a:spLocks noChangeArrowheads="1"/>
              </p:cNvSpPr>
              <p:nvPr/>
            </p:nvSpPr>
            <p:spPr bwMode="auto">
              <a:xfrm>
                <a:off x="802" y="2326"/>
                <a:ext cx="432" cy="288"/>
              </a:xfrm>
              <a:prstGeom prst="rect">
                <a:avLst/>
              </a:prstGeom>
              <a:noFill/>
              <a:ln w="19050" cap="sq">
                <a:solidFill>
                  <a:srgbClr val="00CC00"/>
                </a:solidFill>
                <a:miter lim="800000"/>
                <a:headEnd type="none" w="sm" len="sm"/>
                <a:tailEnd type="none" w="sm" len="sm"/>
              </a:ln>
              <a:effectLst/>
            </p:spPr>
            <p:txBody>
              <a:bodyPr/>
              <a:lstStyle/>
              <a:p>
                <a:pPr marL="342900" indent="-342900" algn="ctr" eaLnBrk="1" hangingPunct="1">
                  <a:lnSpc>
                    <a:spcPct val="90000"/>
                  </a:lnSpc>
                </a:pPr>
                <a:r>
                  <a:rPr kumimoji="1" lang="en-US" altLang="zh-CN" sz="2000">
                    <a:solidFill>
                      <a:schemeClr val="tx1"/>
                    </a:solidFill>
                    <a:latin typeface="+mn-ea"/>
                  </a:rPr>
                  <a:t>LD</a:t>
                </a:r>
              </a:p>
            </p:txBody>
          </p:sp>
          <p:sp>
            <p:nvSpPr>
              <p:cNvPr id="21" name="Line 34"/>
              <p:cNvSpPr>
                <a:spLocks noChangeShapeType="1"/>
              </p:cNvSpPr>
              <p:nvPr/>
            </p:nvSpPr>
            <p:spPr bwMode="auto">
              <a:xfrm flipH="1">
                <a:off x="1234" y="2478"/>
                <a:ext cx="288" cy="0"/>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sp>
            <p:nvSpPr>
              <p:cNvPr id="22" name="Text Box 35"/>
              <p:cNvSpPr txBox="1">
                <a:spLocks noChangeArrowheads="1"/>
              </p:cNvSpPr>
              <p:nvPr/>
            </p:nvSpPr>
            <p:spPr bwMode="auto">
              <a:xfrm>
                <a:off x="1505" y="2326"/>
                <a:ext cx="415" cy="338"/>
              </a:xfrm>
              <a:prstGeom prst="rect">
                <a:avLst/>
              </a:prstGeom>
              <a:noFill/>
              <a:ln w="12700" cap="sq">
                <a:noFill/>
                <a:miter lim="800000"/>
                <a:headEnd type="none" w="sm" len="sm"/>
                <a:tailEnd/>
              </a:ln>
              <a:effectLst/>
            </p:spPr>
            <p:txBody>
              <a:bodyPr wrap="none">
                <a:spAutoFit/>
              </a:bodyPr>
              <a:lstStyle/>
              <a:p>
                <a:r>
                  <a:rPr lang="en-US" altLang="zh-CN" sz="2000">
                    <a:solidFill>
                      <a:schemeClr val="tx1"/>
                    </a:solidFill>
                    <a:latin typeface="+mn-ea"/>
                  </a:rPr>
                  <a:t>IOB</a:t>
                </a:r>
              </a:p>
            </p:txBody>
          </p:sp>
          <p:sp>
            <p:nvSpPr>
              <p:cNvPr id="23" name="Rectangle 36"/>
              <p:cNvSpPr>
                <a:spLocks noChangeArrowheads="1"/>
              </p:cNvSpPr>
              <p:nvPr/>
            </p:nvSpPr>
            <p:spPr bwMode="auto">
              <a:xfrm>
                <a:off x="657" y="1071"/>
                <a:ext cx="1393" cy="2087"/>
              </a:xfrm>
              <a:prstGeom prst="rect">
                <a:avLst/>
              </a:prstGeom>
              <a:noFill/>
              <a:ln w="12700">
                <a:solidFill>
                  <a:schemeClr val="tx1"/>
                </a:solidFill>
                <a:prstDash val="sysDot"/>
                <a:miter lim="800000"/>
                <a:headEnd/>
                <a:tailEnd/>
              </a:ln>
              <a:effectLst/>
            </p:spPr>
            <p:txBody>
              <a:bodyPr wrap="none" anchor="ctr"/>
              <a:lstStyle/>
              <a:p>
                <a:endParaRPr lang="zh-CN" altLang="en-US" sz="1600">
                  <a:latin typeface="+mn-ea"/>
                </a:endParaRPr>
              </a:p>
            </p:txBody>
          </p:sp>
          <p:sp>
            <p:nvSpPr>
              <p:cNvPr id="24" name="Line 37"/>
              <p:cNvSpPr>
                <a:spLocks noChangeShapeType="1"/>
              </p:cNvSpPr>
              <p:nvPr/>
            </p:nvSpPr>
            <p:spPr bwMode="auto">
              <a:xfrm>
                <a:off x="1519" y="2251"/>
                <a:ext cx="0" cy="470"/>
              </a:xfrm>
              <a:prstGeom prst="line">
                <a:avLst/>
              </a:prstGeom>
              <a:noFill/>
              <a:ln w="76200" cap="sq">
                <a:solidFill>
                  <a:schemeClr val="tx1"/>
                </a:solidFill>
                <a:round/>
                <a:headEnd type="none" w="sm" len="sm"/>
                <a:tailEnd/>
              </a:ln>
              <a:effectLst/>
            </p:spPr>
            <p:txBody>
              <a:bodyPr/>
              <a:lstStyle/>
              <a:p>
                <a:endParaRPr lang="zh-CN" altLang="en-US" sz="1600">
                  <a:latin typeface="+mn-ea"/>
                </a:endParaRPr>
              </a:p>
            </p:txBody>
          </p:sp>
        </p:grpSp>
        <p:sp>
          <p:nvSpPr>
            <p:cNvPr id="10" name="Line 38"/>
            <p:cNvSpPr>
              <a:spLocks noChangeShapeType="1"/>
            </p:cNvSpPr>
            <p:nvPr/>
          </p:nvSpPr>
          <p:spPr bwMode="auto">
            <a:xfrm>
              <a:off x="3379" y="3022"/>
              <a:ext cx="0" cy="435"/>
            </a:xfrm>
            <a:prstGeom prst="line">
              <a:avLst/>
            </a:prstGeom>
            <a:noFill/>
            <a:ln w="12700" cap="sq">
              <a:solidFill>
                <a:schemeClr val="tx1"/>
              </a:solidFill>
              <a:round/>
              <a:headEnd type="none" w="sm" len="sm"/>
              <a:tailEnd/>
            </a:ln>
            <a:effectLst/>
          </p:spPr>
          <p:txBody>
            <a:bodyPr/>
            <a:lstStyle/>
            <a:p>
              <a:endParaRPr lang="zh-CN" altLang="en-US" sz="1600">
                <a:latin typeface="+mn-ea"/>
              </a:endParaRPr>
            </a:p>
          </p:txBody>
        </p:sp>
      </p:grpSp>
      <p:sp>
        <p:nvSpPr>
          <p:cNvPr id="39" name="TextBox 38"/>
          <p:cNvSpPr txBox="1"/>
          <p:nvPr/>
        </p:nvSpPr>
        <p:spPr>
          <a:xfrm>
            <a:off x="167788" y="5824459"/>
            <a:ext cx="6434490" cy="523220"/>
          </a:xfrm>
          <a:prstGeom prst="rect">
            <a:avLst/>
          </a:prstGeom>
          <a:noFill/>
        </p:spPr>
        <p:txBody>
          <a:bodyPr wrap="square" rtlCol="0">
            <a:spAutoFit/>
          </a:bodyPr>
          <a:lstStyle/>
          <a:p>
            <a:pPr algn="ctr"/>
            <a:r>
              <a:rPr lang="en-US" altLang="zh-CN" sz="1400" dirty="0" smtClean="0"/>
              <a:t>B</a:t>
            </a:r>
            <a:r>
              <a:rPr altLang="en-US" sz="1400" dirty="0" smtClean="0"/>
              <a:t>：存储总线与</a:t>
            </a:r>
            <a:r>
              <a:rPr lang="en-US" altLang="zh-CN" sz="1400" dirty="0" smtClean="0"/>
              <a:t>I/O</a:t>
            </a:r>
            <a:r>
              <a:rPr altLang="en-US" sz="1400" dirty="0" smtClean="0"/>
              <a:t>总线的接口；</a:t>
            </a:r>
            <a:r>
              <a:rPr lang="en-US" altLang="zh-CN" sz="1400" dirty="0" smtClean="0"/>
              <a:t>LD</a:t>
            </a:r>
            <a:r>
              <a:rPr altLang="en-US" sz="1400" dirty="0" smtClean="0"/>
              <a:t>：本地磁盘 </a:t>
            </a:r>
            <a:r>
              <a:rPr lang="en-US" altLang="zh-CN" sz="1400" dirty="0" smtClean="0"/>
              <a:t>IOB</a:t>
            </a:r>
            <a:r>
              <a:rPr altLang="en-US" sz="1400" dirty="0" smtClean="0"/>
              <a:t>：</a:t>
            </a:r>
            <a:r>
              <a:rPr lang="en-US" altLang="zh-CN" sz="1400" dirty="0" smtClean="0"/>
              <a:t>I/O</a:t>
            </a:r>
            <a:r>
              <a:rPr altLang="en-US" sz="1400" dirty="0" smtClean="0"/>
              <a:t>总线</a:t>
            </a:r>
          </a:p>
          <a:p>
            <a:pPr algn="ctr"/>
            <a:endParaRPr lang="zh-CN" altLang="en-US" sz="1400" b="1" dirty="0">
              <a:effectLst>
                <a:outerShdw blurRad="38100" dist="38100" dir="2700000" algn="tl">
                  <a:srgbClr val="000000">
                    <a:alpha val="43137"/>
                  </a:srgbClr>
                </a:outerShdw>
              </a:effectLst>
            </a:endParaRPr>
          </a:p>
        </p:txBody>
      </p:sp>
      <p:sp>
        <p:nvSpPr>
          <p:cNvPr id="40" name="Rectangle 39"/>
          <p:cNvSpPr>
            <a:spLocks noChangeArrowheads="1"/>
          </p:cNvSpPr>
          <p:nvPr/>
        </p:nvSpPr>
        <p:spPr bwMode="auto">
          <a:xfrm>
            <a:off x="5786446" y="1428742"/>
            <a:ext cx="2895600" cy="830997"/>
          </a:xfrm>
          <a:prstGeom prst="rect">
            <a:avLst/>
          </a:prstGeom>
          <a:noFill/>
          <a:ln w="9525">
            <a:noFill/>
            <a:miter lim="800000"/>
            <a:headEnd/>
            <a:tailEnd/>
          </a:ln>
          <a:effectLst/>
        </p:spPr>
        <p:txBody>
          <a:bodyPr>
            <a:spAutoFit/>
          </a:bodyPr>
          <a:lstStyle/>
          <a:p>
            <a:pPr marL="342900" indent="-342900" eaLnBrk="1" hangingPunct="1">
              <a:lnSpc>
                <a:spcPct val="90000"/>
              </a:lnSpc>
              <a:spcBef>
                <a:spcPct val="20000"/>
              </a:spcBef>
              <a:buClr>
                <a:srgbClr val="6B0D40"/>
              </a:buClr>
              <a:buFont typeface="Wingdings" pitchFamily="2" charset="2"/>
              <a:buNone/>
            </a:pPr>
            <a:r>
              <a:rPr kumimoji="1" lang="zh-CN" altLang="en-US" sz="2400" dirty="0">
                <a:solidFill>
                  <a:schemeClr val="tx1"/>
                </a:solidFill>
                <a:latin typeface="+mn-ea"/>
              </a:rPr>
              <a:t>完全采用</a:t>
            </a:r>
          </a:p>
          <a:p>
            <a:pPr marL="342900" indent="-342900" eaLnBrk="1" hangingPunct="1">
              <a:lnSpc>
                <a:spcPct val="90000"/>
              </a:lnSpc>
              <a:spcBef>
                <a:spcPct val="20000"/>
              </a:spcBef>
              <a:buClr>
                <a:srgbClr val="6B0D40"/>
              </a:buClr>
              <a:buFont typeface="Wingdings" pitchFamily="2" charset="2"/>
              <a:buNone/>
            </a:pPr>
            <a:r>
              <a:rPr kumimoji="1" lang="zh-CN" altLang="en-US" sz="2400" dirty="0">
                <a:solidFill>
                  <a:schemeClr val="tx1"/>
                </a:solidFill>
                <a:latin typeface="+mn-ea"/>
              </a:rPr>
              <a:t>商用</a:t>
            </a:r>
            <a:r>
              <a:rPr kumimoji="1" lang="zh-CN" altLang="en-US" sz="2400" dirty="0" smtClean="0">
                <a:solidFill>
                  <a:schemeClr val="tx1"/>
                </a:solidFill>
                <a:latin typeface="+mn-ea"/>
              </a:rPr>
              <a:t>硬件</a:t>
            </a:r>
            <a:endParaRPr kumimoji="1" lang="zh-CN" altLang="en-US" sz="2400" dirty="0">
              <a:solidFill>
                <a:schemeClr val="tx1"/>
              </a:solidFill>
              <a:latin typeface="+mn-ea"/>
            </a:endParaRPr>
          </a:p>
        </p:txBody>
      </p:sp>
    </p:spTree>
    <p:extLst>
      <p:ext uri="{BB962C8B-B14F-4D97-AF65-F5344CB8AC3E}">
        <p14:creationId xmlns:p14="http://schemas.microsoft.com/office/powerpoint/2010/main" xmlns="" val="251593266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大规</a:t>
            </a:r>
            <a:r>
              <a:rPr lang="zh-CN" altLang="en-US" dirty="0" smtClean="0"/>
              <a:t>模服务器集群</a:t>
            </a:r>
            <a:endParaRPr lang="zh-CN" altLang="en-US" dirty="0"/>
          </a:p>
        </p:txBody>
      </p:sp>
      <p:sp>
        <p:nvSpPr>
          <p:cNvPr id="3" name="Text Placeholder 2"/>
          <p:cNvSpPr>
            <a:spLocks noGrp="1"/>
          </p:cNvSpPr>
          <p:nvPr>
            <p:ph type="body" sz="quarter" idx="11"/>
          </p:nvPr>
        </p:nvSpPr>
        <p:spPr/>
        <p:txBody>
          <a:bodyPr/>
          <a:lstStyle/>
          <a:p>
            <a:endParaRPr lang="zh-CN" altLang="en-US" dirty="0"/>
          </a:p>
        </p:txBody>
      </p:sp>
      <p:pic>
        <p:nvPicPr>
          <p:cNvPr id="4" name="Picture 2"/>
          <p:cNvPicPr>
            <a:picLocks noChangeAspect="1" noChangeArrowheads="1"/>
          </p:cNvPicPr>
          <p:nvPr/>
        </p:nvPicPr>
        <p:blipFill>
          <a:blip r:embed="rId2" cstate="print"/>
          <a:srcRect/>
          <a:stretch>
            <a:fillRect/>
          </a:stretch>
        </p:blipFill>
        <p:spPr bwMode="auto">
          <a:xfrm>
            <a:off x="498385" y="1112744"/>
            <a:ext cx="7540484" cy="5143500"/>
          </a:xfrm>
          <a:prstGeom prst="rect">
            <a:avLst/>
          </a:prstGeom>
          <a:noFill/>
          <a:ln w="9525">
            <a:noFill/>
            <a:miter lim="800000"/>
            <a:headEnd/>
            <a:tailEnd/>
          </a:ln>
          <a:effectLst/>
        </p:spPr>
      </p:pic>
    </p:spTree>
    <p:extLst>
      <p:ext uri="{BB962C8B-B14F-4D97-AF65-F5344CB8AC3E}">
        <p14:creationId xmlns:p14="http://schemas.microsoft.com/office/powerpoint/2010/main" xmlns="" val="117396952"/>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smtClean="0"/>
              <a:t>Hadoop</a:t>
            </a:r>
            <a:r>
              <a:rPr lang="zh-CN" altLang="en-US" dirty="0" smtClean="0"/>
              <a:t>集群的物理特征</a:t>
            </a:r>
            <a:endParaRPr lang="zh-CN" altLang="en-US" dirty="0"/>
          </a:p>
        </p:txBody>
      </p:sp>
      <p:sp>
        <p:nvSpPr>
          <p:cNvPr id="3" name="文本占位符 2"/>
          <p:cNvSpPr>
            <a:spLocks noGrp="1"/>
          </p:cNvSpPr>
          <p:nvPr>
            <p:ph type="body" sz="quarter" idx="11"/>
          </p:nvPr>
        </p:nvSpPr>
        <p:spPr/>
        <p:txBody>
          <a:bodyPr/>
          <a:lstStyle/>
          <a:p>
            <a:r>
              <a:rPr lang="en-US" altLang="zh-CN" dirty="0" smtClean="0"/>
              <a:t>X86</a:t>
            </a:r>
            <a:r>
              <a:rPr lang="zh-CN" altLang="en-US" dirty="0" smtClean="0"/>
              <a:t>集群的性价比很高：</a:t>
            </a:r>
            <a:endParaRPr lang="en-US" altLang="zh-CN" dirty="0" smtClean="0"/>
          </a:p>
          <a:p>
            <a:r>
              <a:rPr lang="zh-CN" altLang="en-US" dirty="0" smtClean="0"/>
              <a:t>节点数目极其庞大，</a:t>
            </a:r>
            <a:r>
              <a:rPr lang="zh-CN" altLang="zh-CN" dirty="0"/>
              <a:t>甚至包含数千个节点同时</a:t>
            </a:r>
            <a:r>
              <a:rPr lang="zh-CN" altLang="zh-CN" dirty="0" smtClean="0"/>
              <a:t>处理</a:t>
            </a:r>
            <a:endParaRPr lang="en-US" altLang="zh-CN" dirty="0" smtClean="0"/>
          </a:p>
          <a:p>
            <a:pPr lvl="1"/>
            <a:r>
              <a:rPr lang="zh-CN" altLang="en-US" dirty="0" smtClean="0"/>
              <a:t>软件解决可扩展性：应用程序能够</a:t>
            </a:r>
            <a:r>
              <a:rPr lang="zh-CN" altLang="en-US" dirty="0"/>
              <a:t>无缝地扩展到大规模的集群</a:t>
            </a:r>
            <a:r>
              <a:rPr lang="zh-CN" altLang="en-US" dirty="0" smtClean="0"/>
              <a:t>之上，充分利用所有节点的处理能力与系统资源</a:t>
            </a:r>
            <a:endParaRPr lang="en-US" altLang="zh-CN" dirty="0" smtClean="0"/>
          </a:p>
          <a:p>
            <a:r>
              <a:rPr lang="zh-CN" altLang="en-US" dirty="0" smtClean="0"/>
              <a:t>节点与网络没有专门的硬件容错</a:t>
            </a:r>
            <a:r>
              <a:rPr lang="zh-CN" altLang="en-US" dirty="0"/>
              <a:t>能力，由于使用了廉价的服务器集群，节点的失效将不可避免，并且会有同时节点失效的</a:t>
            </a:r>
            <a:r>
              <a:rPr lang="zh-CN" altLang="en-US" dirty="0" smtClean="0"/>
              <a:t>问题</a:t>
            </a:r>
            <a:endParaRPr lang="en-US" altLang="zh-CN" dirty="0" smtClean="0"/>
          </a:p>
          <a:p>
            <a:pPr lvl="1"/>
            <a:r>
              <a:rPr lang="zh-CN" altLang="en-US" dirty="0"/>
              <a:t>软件解决高可用性</a:t>
            </a:r>
            <a:r>
              <a:rPr lang="zh-CN" altLang="en-US" dirty="0" smtClean="0"/>
              <a:t>：应用程序能够</a:t>
            </a:r>
            <a:r>
              <a:rPr lang="zh-CN" altLang="en-US" dirty="0"/>
              <a:t>容忍节点的错误，甚至有很大一部分节点发生失效也不会影响程序的正确</a:t>
            </a:r>
            <a:r>
              <a:rPr lang="zh-CN" altLang="en-US" dirty="0" smtClean="0"/>
              <a:t>运行</a:t>
            </a:r>
            <a:endParaRPr lang="en-US" altLang="zh-CN" dirty="0" smtClean="0"/>
          </a:p>
        </p:txBody>
      </p:sp>
    </p:spTree>
    <p:extLst>
      <p:ext uri="{BB962C8B-B14F-4D97-AF65-F5344CB8AC3E}">
        <p14:creationId xmlns:p14="http://schemas.microsoft.com/office/powerpoint/2010/main" xmlns="" val="2902497130"/>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zh-CN" altLang="en-US" dirty="0" smtClean="0"/>
              <a:t>集群系统架构</a:t>
            </a:r>
            <a:r>
              <a:rPr lang="en-US" altLang="zh-CN" dirty="0" smtClean="0"/>
              <a:t>——</a:t>
            </a:r>
            <a:r>
              <a:rPr lang="zh-CN" altLang="en-US" dirty="0" smtClean="0"/>
              <a:t>软件</a:t>
            </a:r>
            <a:endParaRPr lang="zh-CN" altLang="en-US" dirty="0"/>
          </a:p>
        </p:txBody>
      </p:sp>
      <p:sp>
        <p:nvSpPr>
          <p:cNvPr id="5" name="副标题 4"/>
          <p:cNvSpPr>
            <a:spLocks noGrp="1"/>
          </p:cNvSpPr>
          <p:nvPr>
            <p:ph type="subTitle" idx="1"/>
          </p:nvPr>
        </p:nvSpPr>
        <p:spPr/>
        <p:txBody>
          <a:bodyPr/>
          <a:lstStyle/>
          <a:p>
            <a:endParaRPr lang="zh-CN" altLang="en-US"/>
          </a:p>
        </p:txBody>
      </p:sp>
    </p:spTree>
    <p:extLst>
      <p:ext uri="{BB962C8B-B14F-4D97-AF65-F5344CB8AC3E}">
        <p14:creationId xmlns:p14="http://schemas.microsoft.com/office/powerpoint/2010/main" xmlns="" val="1928602785"/>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软件是集群运行的关键</a:t>
            </a:r>
            <a:endParaRPr lang="zh-CN" altLang="en-US" dirty="0"/>
          </a:p>
        </p:txBody>
      </p:sp>
      <p:sp>
        <p:nvSpPr>
          <p:cNvPr id="3" name="文本占位符 2"/>
          <p:cNvSpPr>
            <a:spLocks noGrp="1"/>
          </p:cNvSpPr>
          <p:nvPr>
            <p:ph type="body" sz="quarter" idx="11"/>
          </p:nvPr>
        </p:nvSpPr>
        <p:spPr/>
        <p:txBody>
          <a:bodyPr/>
          <a:lstStyle/>
          <a:p>
            <a:r>
              <a:rPr lang="zh-CN" altLang="en-US" dirty="0" smtClean="0"/>
              <a:t>系统的安装</a:t>
            </a:r>
            <a:endParaRPr lang="en-US" altLang="zh-CN" dirty="0" smtClean="0"/>
          </a:p>
          <a:p>
            <a:r>
              <a:rPr lang="zh-CN" altLang="en-US" dirty="0" smtClean="0"/>
              <a:t>集群系统中的操作系统</a:t>
            </a:r>
            <a:endParaRPr lang="en-US" altLang="zh-CN" dirty="0" smtClean="0"/>
          </a:p>
          <a:p>
            <a:r>
              <a:rPr lang="zh-CN" altLang="en-US" dirty="0" smtClean="0"/>
              <a:t>集群系统的监控</a:t>
            </a:r>
            <a:endParaRPr lang="en-US" altLang="zh-CN" dirty="0" smtClean="0"/>
          </a:p>
          <a:p>
            <a:r>
              <a:rPr lang="zh-CN" altLang="en-US" dirty="0" smtClean="0"/>
              <a:t>集群应用程序运行与调度</a:t>
            </a:r>
            <a:endParaRPr lang="en-US" altLang="zh-CN" dirty="0" smtClean="0"/>
          </a:p>
          <a:p>
            <a:r>
              <a:rPr lang="zh-CN" altLang="en-US" dirty="0" smtClean="0"/>
              <a:t>集群系统的编程</a:t>
            </a:r>
            <a:endParaRPr lang="zh-CN" altLang="en-US" dirty="0"/>
          </a:p>
        </p:txBody>
      </p:sp>
    </p:spTree>
    <p:extLst>
      <p:ext uri="{BB962C8B-B14F-4D97-AF65-F5344CB8AC3E}">
        <p14:creationId xmlns:p14="http://schemas.microsoft.com/office/powerpoint/2010/main" xmlns="" val="224750267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系统安装</a:t>
            </a:r>
            <a:endParaRPr lang="zh-CN" altLang="en-US" dirty="0"/>
          </a:p>
        </p:txBody>
      </p:sp>
      <p:sp>
        <p:nvSpPr>
          <p:cNvPr id="3" name="文本占位符 2"/>
          <p:cNvSpPr>
            <a:spLocks noGrp="1"/>
          </p:cNvSpPr>
          <p:nvPr>
            <p:ph type="body" sz="quarter" idx="11"/>
          </p:nvPr>
        </p:nvSpPr>
        <p:spPr/>
        <p:txBody>
          <a:bodyPr/>
          <a:lstStyle/>
          <a:p>
            <a:r>
              <a:rPr lang="zh-CN" altLang="en-US" dirty="0" smtClean="0"/>
              <a:t>用光盘去安装</a:t>
            </a:r>
            <a:r>
              <a:rPr lang="en-US" altLang="zh-CN" dirty="0" smtClean="0"/>
              <a:t>5000</a:t>
            </a:r>
            <a:r>
              <a:rPr lang="zh-CN" altLang="en-US" dirty="0" smtClean="0"/>
              <a:t>台机器，并逐一进行配置？</a:t>
            </a:r>
            <a:endParaRPr lang="en-US" altLang="zh-CN" dirty="0" smtClean="0"/>
          </a:p>
          <a:p>
            <a:pPr lvl="1"/>
            <a:r>
              <a:rPr lang="zh-CN" altLang="en-US" dirty="0" smtClean="0"/>
              <a:t>不可能，我们需要一种自动化的方式安装数据中心中的所有节点</a:t>
            </a:r>
            <a:endParaRPr lang="en-US" altLang="zh-CN" dirty="0" smtClean="0"/>
          </a:p>
          <a:p>
            <a:pPr lvl="1"/>
            <a:r>
              <a:rPr lang="zh-CN" altLang="en-US" dirty="0" smtClean="0"/>
              <a:t>典型的方式是通过安装头节点，并通过</a:t>
            </a:r>
            <a:r>
              <a:rPr lang="en-US" altLang="zh-CN" dirty="0" smtClean="0"/>
              <a:t>Intel PXE</a:t>
            </a:r>
            <a:r>
              <a:rPr lang="zh-CN" altLang="en-US" dirty="0" smtClean="0"/>
              <a:t>技术进行</a:t>
            </a:r>
            <a:r>
              <a:rPr lang="zh-CN" altLang="en-US" dirty="0"/>
              <a:t>操作</a:t>
            </a:r>
            <a:r>
              <a:rPr lang="zh-CN" altLang="en-US" dirty="0" smtClean="0"/>
              <a:t>系统的安装</a:t>
            </a:r>
            <a:endParaRPr lang="en-US" altLang="zh-CN" dirty="0" smtClean="0"/>
          </a:p>
          <a:p>
            <a:pPr lvl="1"/>
            <a:r>
              <a:rPr lang="zh-CN" altLang="en-US" dirty="0" smtClean="0"/>
              <a:t>软件也需要逐一配置？不需要，在</a:t>
            </a:r>
            <a:r>
              <a:rPr lang="en-US" altLang="zh-CN" dirty="0" smtClean="0"/>
              <a:t>IDH</a:t>
            </a:r>
            <a:r>
              <a:rPr lang="zh-CN" altLang="en-US" dirty="0" smtClean="0"/>
              <a:t>中，只需要将软件安装到头节点中，之后</a:t>
            </a:r>
            <a:r>
              <a:rPr lang="en-US" altLang="zh-CN" dirty="0" smtClean="0"/>
              <a:t>IDH</a:t>
            </a:r>
            <a:r>
              <a:rPr lang="zh-CN" altLang="en-US" dirty="0" smtClean="0"/>
              <a:t>可以通过图形化的方式进行配置，并自动将</a:t>
            </a:r>
            <a:r>
              <a:rPr lang="en-US" altLang="zh-CN" dirty="0" err="1" smtClean="0"/>
              <a:t>Hadoop</a:t>
            </a:r>
            <a:r>
              <a:rPr lang="zh-CN" altLang="en-US" dirty="0" smtClean="0"/>
              <a:t>软件部署到整个集群系统中</a:t>
            </a:r>
            <a:endParaRPr lang="en-US" altLang="zh-CN" dirty="0" smtClean="0"/>
          </a:p>
          <a:p>
            <a:endParaRPr lang="zh-CN" altLang="en-US" dirty="0"/>
          </a:p>
        </p:txBody>
      </p:sp>
    </p:spTree>
    <p:extLst>
      <p:ext uri="{BB962C8B-B14F-4D97-AF65-F5344CB8AC3E}">
        <p14:creationId xmlns:p14="http://schemas.microsoft.com/office/powerpoint/2010/main" xmlns="" val="67623886"/>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集群中的操作系统</a:t>
            </a:r>
            <a:endParaRPr lang="zh-CN" altLang="en-US" dirty="0"/>
          </a:p>
        </p:txBody>
      </p:sp>
      <p:sp>
        <p:nvSpPr>
          <p:cNvPr id="3" name="文本占位符 2"/>
          <p:cNvSpPr>
            <a:spLocks noGrp="1"/>
          </p:cNvSpPr>
          <p:nvPr>
            <p:ph type="body" sz="quarter" idx="11"/>
          </p:nvPr>
        </p:nvSpPr>
        <p:spPr/>
        <p:txBody>
          <a:bodyPr/>
          <a:lstStyle/>
          <a:p>
            <a:r>
              <a:rPr lang="en-US" altLang="zh-CN" dirty="0" smtClean="0"/>
              <a:t>Linux</a:t>
            </a:r>
          </a:p>
          <a:p>
            <a:pPr lvl="1"/>
            <a:r>
              <a:rPr lang="zh-CN" altLang="en-US" dirty="0" smtClean="0"/>
              <a:t>各个发行版都可以，</a:t>
            </a:r>
            <a:r>
              <a:rPr lang="en-US" altLang="zh-CN" dirty="0" smtClean="0"/>
              <a:t>IDH</a:t>
            </a:r>
            <a:r>
              <a:rPr lang="zh-CN" altLang="en-US" dirty="0" smtClean="0"/>
              <a:t>推荐的运行环境为</a:t>
            </a:r>
            <a:r>
              <a:rPr lang="en-US" altLang="zh-CN" dirty="0" err="1" smtClean="0"/>
              <a:t>RedHat</a:t>
            </a:r>
            <a:r>
              <a:rPr lang="zh-CN" altLang="en-US" dirty="0" smtClean="0"/>
              <a:t>，或者其开源编译的版本</a:t>
            </a:r>
            <a:r>
              <a:rPr lang="en-US" altLang="zh-CN" dirty="0" err="1" smtClean="0"/>
              <a:t>CentOS</a:t>
            </a:r>
            <a:r>
              <a:rPr lang="zh-CN" altLang="en-US" dirty="0" smtClean="0"/>
              <a:t>，或者为</a:t>
            </a:r>
            <a:r>
              <a:rPr lang="en-US" altLang="zh-CN" dirty="0" smtClean="0"/>
              <a:t>Oracle Linux</a:t>
            </a:r>
          </a:p>
          <a:p>
            <a:r>
              <a:rPr lang="en-US" altLang="zh-CN" dirty="0" smtClean="0"/>
              <a:t>Windows</a:t>
            </a:r>
            <a:r>
              <a:rPr lang="zh-CN" altLang="en-US" dirty="0" smtClean="0"/>
              <a:t>，</a:t>
            </a:r>
            <a:r>
              <a:rPr lang="en-US" altLang="zh-CN" dirty="0" smtClean="0"/>
              <a:t>BSD</a:t>
            </a:r>
            <a:r>
              <a:rPr lang="zh-CN" altLang="en-US" dirty="0" smtClean="0"/>
              <a:t>等都可以作为集群中的操作系统，但都远远不及</a:t>
            </a:r>
            <a:r>
              <a:rPr lang="en-US" altLang="zh-CN" dirty="0" smtClean="0"/>
              <a:t>Linux</a:t>
            </a:r>
            <a:r>
              <a:rPr lang="zh-CN" altLang="en-US" dirty="0" smtClean="0"/>
              <a:t>成熟以及各项软件支持完善</a:t>
            </a:r>
            <a:endParaRPr lang="en-US" altLang="zh-CN" dirty="0" smtClean="0"/>
          </a:p>
          <a:p>
            <a:pPr lvl="1"/>
            <a:r>
              <a:rPr lang="zh-CN" altLang="en-US" dirty="0" smtClean="0"/>
              <a:t>由于</a:t>
            </a:r>
            <a:r>
              <a:rPr lang="en-US" altLang="zh-CN" dirty="0" err="1" smtClean="0"/>
              <a:t>Hadoop</a:t>
            </a:r>
            <a:r>
              <a:rPr lang="zh-CN" altLang="en-US" dirty="0" smtClean="0"/>
              <a:t>依赖于</a:t>
            </a:r>
            <a:r>
              <a:rPr lang="en-US" altLang="zh-CN" dirty="0" smtClean="0"/>
              <a:t>Linux</a:t>
            </a:r>
            <a:r>
              <a:rPr lang="zh-CN" altLang="en-US" dirty="0" smtClean="0"/>
              <a:t>环境，因此在</a:t>
            </a:r>
            <a:r>
              <a:rPr lang="en-US" altLang="zh-CN" dirty="0" smtClean="0"/>
              <a:t>Windows</a:t>
            </a:r>
            <a:r>
              <a:rPr lang="zh-CN" altLang="en-US" dirty="0" smtClean="0"/>
              <a:t>环境下不能原生运行</a:t>
            </a:r>
            <a:r>
              <a:rPr lang="en-US" altLang="zh-CN" dirty="0" err="1" smtClean="0"/>
              <a:t>Hadoop</a:t>
            </a:r>
            <a:r>
              <a:rPr lang="zh-CN" altLang="en-US" dirty="0" smtClean="0"/>
              <a:t>环境，建议不要在</a:t>
            </a:r>
            <a:r>
              <a:rPr lang="en-US" altLang="zh-CN" dirty="0" smtClean="0"/>
              <a:t>Windows</a:t>
            </a:r>
            <a:r>
              <a:rPr lang="zh-CN" altLang="en-US" dirty="0" smtClean="0"/>
              <a:t>环境下运行</a:t>
            </a:r>
            <a:r>
              <a:rPr lang="en-US" altLang="zh-CN" dirty="0" err="1" smtClean="0"/>
              <a:t>Hadoop</a:t>
            </a:r>
            <a:endParaRPr lang="zh-CN" altLang="en-US" dirty="0"/>
          </a:p>
        </p:txBody>
      </p:sp>
    </p:spTree>
    <p:extLst>
      <p:ext uri="{BB962C8B-B14F-4D97-AF65-F5344CB8AC3E}">
        <p14:creationId xmlns:p14="http://schemas.microsoft.com/office/powerpoint/2010/main" xmlns="" val="49518583"/>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集群系统的监控</a:t>
            </a:r>
            <a:endParaRPr lang="zh-CN" altLang="en-US" dirty="0"/>
          </a:p>
        </p:txBody>
      </p:sp>
      <p:sp>
        <p:nvSpPr>
          <p:cNvPr id="3" name="文本占位符 2"/>
          <p:cNvSpPr>
            <a:spLocks noGrp="1"/>
          </p:cNvSpPr>
          <p:nvPr>
            <p:ph type="body" sz="quarter" idx="11"/>
          </p:nvPr>
        </p:nvSpPr>
        <p:spPr>
          <a:xfrm>
            <a:off x="97971" y="1371600"/>
            <a:ext cx="8229600" cy="4572000"/>
          </a:xfrm>
        </p:spPr>
        <p:txBody>
          <a:bodyPr/>
          <a:lstStyle/>
          <a:p>
            <a:r>
              <a:rPr lang="zh-CN" altLang="en-US" dirty="0" smtClean="0"/>
              <a:t>集群系统监控</a:t>
            </a:r>
            <a:endParaRPr lang="en-US" altLang="zh-CN" dirty="0" smtClean="0"/>
          </a:p>
          <a:p>
            <a:pPr lvl="1"/>
            <a:r>
              <a:rPr lang="zh-CN" altLang="en-US" dirty="0" smtClean="0"/>
              <a:t>监控服务器</a:t>
            </a:r>
            <a:r>
              <a:rPr lang="en-US" altLang="zh-CN" dirty="0"/>
              <a:t>CPU</a:t>
            </a:r>
            <a:r>
              <a:rPr lang="zh-CN" altLang="en-US" dirty="0"/>
              <a:t>、内存、网络、磁盘</a:t>
            </a:r>
            <a:r>
              <a:rPr lang="en-US" altLang="zh-CN" dirty="0"/>
              <a:t>IO</a:t>
            </a:r>
            <a:r>
              <a:rPr lang="zh-CN" altLang="en-US" dirty="0"/>
              <a:t>等系统参数</a:t>
            </a:r>
            <a:r>
              <a:rPr lang="zh-CN" altLang="en-US" dirty="0" smtClean="0"/>
              <a:t>进行全面</a:t>
            </a:r>
            <a:r>
              <a:rPr lang="zh-CN" altLang="en-US" dirty="0"/>
              <a:t>的收集与</a:t>
            </a:r>
            <a:r>
              <a:rPr lang="zh-CN" altLang="en-US" dirty="0" smtClean="0"/>
              <a:t>存储，以全面了解集群运行的状况，并提供告警功能</a:t>
            </a:r>
            <a:endParaRPr lang="en-US" altLang="zh-CN" dirty="0" smtClean="0"/>
          </a:p>
          <a:p>
            <a:pPr lvl="1"/>
            <a:r>
              <a:rPr lang="zh-CN" altLang="en-US" dirty="0" smtClean="0"/>
              <a:t>如果没有监控系统，就完全无法了解集群的运行状态，从而失去对集群系统的控制</a:t>
            </a:r>
            <a:endParaRPr lang="en-US" altLang="zh-CN" dirty="0" smtClean="0"/>
          </a:p>
          <a:p>
            <a:r>
              <a:rPr lang="zh-CN" altLang="en-US" dirty="0" smtClean="0"/>
              <a:t>常用监控软件</a:t>
            </a:r>
            <a:endParaRPr lang="en-US" altLang="zh-CN" dirty="0" smtClean="0"/>
          </a:p>
          <a:p>
            <a:r>
              <a:rPr lang="zh-CN" altLang="en-US" dirty="0" smtClean="0"/>
              <a:t>（</a:t>
            </a:r>
            <a:r>
              <a:rPr lang="en-US" altLang="zh-CN" dirty="0" smtClean="0"/>
              <a:t>Open Source</a:t>
            </a:r>
            <a:r>
              <a:rPr lang="zh-CN" altLang="en-US" dirty="0" smtClean="0"/>
              <a:t>）</a:t>
            </a:r>
            <a:endParaRPr lang="en-US" altLang="zh-CN" dirty="0" smtClean="0"/>
          </a:p>
          <a:p>
            <a:r>
              <a:rPr lang="en-US" altLang="zh-CN" dirty="0" err="1" smtClean="0"/>
              <a:t>Nagios</a:t>
            </a:r>
            <a:r>
              <a:rPr lang="en-US" altLang="zh-CN" dirty="0" smtClean="0"/>
              <a:t>, Ganglia, ……</a:t>
            </a:r>
            <a:endParaRPr lang="zh-CN" alt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585077" y="2955989"/>
            <a:ext cx="6471837" cy="34339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4226513013"/>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通用集</a:t>
            </a:r>
            <a:r>
              <a:rPr lang="zh-CN" altLang="en-US" dirty="0" smtClean="0"/>
              <a:t>群系统应用程序的运行与调度</a:t>
            </a:r>
            <a:endParaRPr lang="zh-CN" altLang="en-US" dirty="0"/>
          </a:p>
        </p:txBody>
      </p:sp>
      <p:grpSp>
        <p:nvGrpSpPr>
          <p:cNvPr id="4" name="组合 3"/>
          <p:cNvGrpSpPr/>
          <p:nvPr/>
        </p:nvGrpSpPr>
        <p:grpSpPr>
          <a:xfrm>
            <a:off x="71406" y="1032964"/>
            <a:ext cx="8972084" cy="5467195"/>
            <a:chOff x="457200" y="1828800"/>
            <a:chExt cx="8229600" cy="3733800"/>
          </a:xfrm>
        </p:grpSpPr>
        <p:sp>
          <p:nvSpPr>
            <p:cNvPr id="5" name="Rectangle 3"/>
            <p:cNvSpPr>
              <a:spLocks noChangeArrowheads="1"/>
            </p:cNvSpPr>
            <p:nvPr/>
          </p:nvSpPr>
          <p:spPr bwMode="auto">
            <a:xfrm>
              <a:off x="3352800" y="2590800"/>
              <a:ext cx="2895600" cy="2895600"/>
            </a:xfrm>
            <a:prstGeom prst="rect">
              <a:avLst/>
            </a:prstGeom>
            <a:noFill/>
            <a:ln w="9525">
              <a:solidFill>
                <a:schemeClr val="tx1"/>
              </a:solidFill>
              <a:miter lim="800000"/>
              <a:headEnd/>
              <a:tailEnd/>
            </a:ln>
            <a:effectLst/>
          </p:spPr>
          <p:txBody>
            <a:bodyPr wrap="none" anchor="ctr"/>
            <a:lstStyle/>
            <a:p>
              <a:endParaRPr lang="zh-CN" altLang="en-US" sz="2800">
                <a:latin typeface="+mn-ea"/>
              </a:endParaRPr>
            </a:p>
          </p:txBody>
        </p:sp>
        <p:sp>
          <p:nvSpPr>
            <p:cNvPr id="6" name="Text Box 4"/>
            <p:cNvSpPr txBox="1">
              <a:spLocks noChangeArrowheads="1"/>
            </p:cNvSpPr>
            <p:nvPr/>
          </p:nvSpPr>
          <p:spPr bwMode="auto">
            <a:xfrm>
              <a:off x="3497263" y="2765425"/>
              <a:ext cx="2598737" cy="1655763"/>
            </a:xfrm>
            <a:prstGeom prst="rect">
              <a:avLst/>
            </a:prstGeom>
            <a:noFill/>
            <a:ln w="9525">
              <a:solidFill>
                <a:schemeClr val="tx1"/>
              </a:solidFill>
              <a:prstDash val="sysDot"/>
              <a:miter lim="800000"/>
              <a:headEnd/>
              <a:tailEnd/>
            </a:ln>
            <a:effectLst/>
          </p:spPr>
          <p:txBody>
            <a:bodyPr/>
            <a:lstStyle/>
            <a:p>
              <a:pPr algn="ctr" eaLnBrk="1" hangingPunct="1">
                <a:spcBef>
                  <a:spcPct val="50000"/>
                </a:spcBef>
              </a:pPr>
              <a:r>
                <a:rPr lang="zh-CN" altLang="en-US" dirty="0" smtClean="0">
                  <a:solidFill>
                    <a:schemeClr val="tx1"/>
                  </a:solidFill>
                  <a:latin typeface="+mn-ea"/>
                  <a:cs typeface="Arial" charset="0"/>
                </a:rPr>
                <a:t>资源管理器</a:t>
              </a:r>
              <a:endParaRPr lang="en-US" altLang="zh-CN" dirty="0">
                <a:solidFill>
                  <a:schemeClr val="tx1"/>
                </a:solidFill>
                <a:latin typeface="+mn-ea"/>
                <a:cs typeface="Arial" charset="0"/>
              </a:endParaRPr>
            </a:p>
          </p:txBody>
        </p:sp>
        <p:sp>
          <p:nvSpPr>
            <p:cNvPr id="7" name="Text Box 5"/>
            <p:cNvSpPr txBox="1">
              <a:spLocks noChangeArrowheads="1"/>
            </p:cNvSpPr>
            <p:nvPr/>
          </p:nvSpPr>
          <p:spPr bwMode="auto">
            <a:xfrm>
              <a:off x="4648200" y="3124200"/>
              <a:ext cx="1295400" cy="457200"/>
            </a:xfrm>
            <a:prstGeom prst="rect">
              <a:avLst/>
            </a:prstGeom>
            <a:noFill/>
            <a:ln w="9525">
              <a:solidFill>
                <a:schemeClr val="tx1"/>
              </a:solidFill>
              <a:miter lim="800000"/>
              <a:headEnd/>
              <a:tailEnd/>
            </a:ln>
            <a:effectLst/>
          </p:spPr>
          <p:txBody>
            <a:bodyPr anchor="ctr"/>
            <a:lstStyle/>
            <a:p>
              <a:pPr algn="ctr" eaLnBrk="1" hangingPunct="1">
                <a:spcBef>
                  <a:spcPct val="50000"/>
                </a:spcBef>
              </a:pPr>
              <a:r>
                <a:rPr lang="zh-CN" altLang="en-US" b="0" dirty="0" smtClean="0">
                  <a:solidFill>
                    <a:schemeClr val="tx1"/>
                  </a:solidFill>
                  <a:latin typeface="+mn-ea"/>
                  <a:cs typeface="Arial" charset="0"/>
                </a:rPr>
                <a:t>任务管理器</a:t>
              </a:r>
              <a:endParaRPr lang="en-US" altLang="zh-CN" b="0" dirty="0">
                <a:solidFill>
                  <a:schemeClr val="tx1"/>
                </a:solidFill>
                <a:latin typeface="+mn-ea"/>
                <a:cs typeface="Arial" charset="0"/>
              </a:endParaRPr>
            </a:p>
          </p:txBody>
        </p:sp>
        <p:sp>
          <p:nvSpPr>
            <p:cNvPr id="8" name="Text Box 6"/>
            <p:cNvSpPr txBox="1">
              <a:spLocks noChangeArrowheads="1"/>
            </p:cNvSpPr>
            <p:nvPr/>
          </p:nvSpPr>
          <p:spPr bwMode="auto">
            <a:xfrm>
              <a:off x="7532688" y="2581275"/>
              <a:ext cx="1071562" cy="1457325"/>
            </a:xfrm>
            <a:prstGeom prst="rect">
              <a:avLst/>
            </a:prstGeom>
            <a:noFill/>
            <a:ln w="9525">
              <a:solidFill>
                <a:schemeClr val="tx1"/>
              </a:solidFill>
              <a:miter lim="800000"/>
              <a:headEnd/>
              <a:tailEnd/>
            </a:ln>
            <a:effectLst/>
          </p:spPr>
          <p:txBody>
            <a:bodyPr/>
            <a:lstStyle/>
            <a:p>
              <a:pPr algn="ctr" eaLnBrk="1" hangingPunct="1">
                <a:spcBef>
                  <a:spcPct val="50000"/>
                </a:spcBef>
              </a:pPr>
              <a:r>
                <a:rPr lang="zh-CN" altLang="en-US" sz="1600" b="0" dirty="0" smtClean="0">
                  <a:solidFill>
                    <a:schemeClr val="tx1"/>
                  </a:solidFill>
                  <a:latin typeface="+mn-ea"/>
                  <a:cs typeface="Arial" charset="0"/>
                </a:rPr>
                <a:t>计算节点</a:t>
              </a:r>
              <a:r>
                <a:rPr lang="en-US" altLang="zh-CN" sz="1600" b="0" dirty="0" smtClean="0">
                  <a:solidFill>
                    <a:schemeClr val="tx1"/>
                  </a:solidFill>
                  <a:latin typeface="+mn-ea"/>
                  <a:cs typeface="Arial" charset="0"/>
                </a:rPr>
                <a:t>1</a:t>
              </a:r>
              <a:endParaRPr lang="en-US" altLang="zh-CN" sz="1600" b="0" dirty="0">
                <a:solidFill>
                  <a:schemeClr val="tx1"/>
                </a:solidFill>
                <a:latin typeface="+mn-ea"/>
                <a:cs typeface="Arial" charset="0"/>
              </a:endParaRPr>
            </a:p>
          </p:txBody>
        </p:sp>
        <p:sp>
          <p:nvSpPr>
            <p:cNvPr id="9" name="Text Box 7"/>
            <p:cNvSpPr txBox="1">
              <a:spLocks noChangeArrowheads="1"/>
            </p:cNvSpPr>
            <p:nvPr/>
          </p:nvSpPr>
          <p:spPr bwMode="auto">
            <a:xfrm>
              <a:off x="7543800" y="4902200"/>
              <a:ext cx="1071562" cy="431800"/>
            </a:xfrm>
            <a:prstGeom prst="rect">
              <a:avLst/>
            </a:prstGeom>
            <a:noFill/>
            <a:ln w="9525">
              <a:solidFill>
                <a:schemeClr val="tx1"/>
              </a:solidFill>
              <a:miter lim="800000"/>
              <a:headEnd/>
              <a:tailEnd/>
            </a:ln>
            <a:effectLst/>
          </p:spPr>
          <p:txBody>
            <a:bodyPr/>
            <a:lstStyle/>
            <a:p>
              <a:pPr algn="ctr" eaLnBrk="1" hangingPunct="1">
                <a:spcBef>
                  <a:spcPct val="50000"/>
                </a:spcBef>
              </a:pPr>
              <a:r>
                <a:rPr lang="zh-CN" altLang="en-US" sz="1600" b="0" dirty="0" smtClean="0">
                  <a:solidFill>
                    <a:schemeClr val="tx1"/>
                  </a:solidFill>
                  <a:latin typeface="+mn-ea"/>
                  <a:cs typeface="Arial" charset="0"/>
                </a:rPr>
                <a:t>计算节点</a:t>
              </a:r>
              <a:r>
                <a:rPr lang="en-US" altLang="zh-CN" sz="1600" b="0" dirty="0" smtClean="0">
                  <a:solidFill>
                    <a:schemeClr val="tx1"/>
                  </a:solidFill>
                  <a:latin typeface="+mn-ea"/>
                  <a:cs typeface="Arial" charset="0"/>
                </a:rPr>
                <a:t>N</a:t>
              </a:r>
              <a:endParaRPr lang="zh-CN" altLang="en-US" sz="1600" b="0" dirty="0">
                <a:solidFill>
                  <a:schemeClr val="tx1"/>
                </a:solidFill>
                <a:latin typeface="+mn-ea"/>
                <a:cs typeface="Arial" charset="0"/>
              </a:endParaRPr>
            </a:p>
          </p:txBody>
        </p:sp>
        <p:sp>
          <p:nvSpPr>
            <p:cNvPr id="10" name="Text Box 8"/>
            <p:cNvSpPr txBox="1">
              <a:spLocks noChangeArrowheads="1"/>
            </p:cNvSpPr>
            <p:nvPr/>
          </p:nvSpPr>
          <p:spPr bwMode="auto">
            <a:xfrm>
              <a:off x="7605713" y="4114800"/>
              <a:ext cx="1081087" cy="838200"/>
            </a:xfrm>
            <a:prstGeom prst="rect">
              <a:avLst/>
            </a:prstGeom>
            <a:noFill/>
            <a:ln w="9525">
              <a:noFill/>
              <a:miter lim="800000"/>
              <a:headEnd/>
              <a:tailEnd/>
            </a:ln>
            <a:effectLst/>
          </p:spPr>
          <p:txBody>
            <a:bodyPr/>
            <a:lstStyle/>
            <a:p>
              <a:pPr algn="ctr" eaLnBrk="1" hangingPunct="1">
                <a:spcBef>
                  <a:spcPct val="50000"/>
                </a:spcBef>
              </a:pPr>
              <a:r>
                <a:rPr lang="en-US" altLang="zh-CN">
                  <a:solidFill>
                    <a:schemeClr val="tx1"/>
                  </a:solidFill>
                  <a:latin typeface="+mn-ea"/>
                  <a:cs typeface="Arial" charset="0"/>
                </a:rPr>
                <a:t>:</a:t>
              </a:r>
            </a:p>
            <a:p>
              <a:pPr algn="ctr" eaLnBrk="1" hangingPunct="1">
                <a:spcBef>
                  <a:spcPct val="50000"/>
                </a:spcBef>
              </a:pPr>
              <a:r>
                <a:rPr lang="en-US" altLang="zh-CN">
                  <a:solidFill>
                    <a:schemeClr val="tx1"/>
                  </a:solidFill>
                  <a:latin typeface="+mn-ea"/>
                  <a:cs typeface="Arial" charset="0"/>
                </a:rPr>
                <a:t>:</a:t>
              </a:r>
            </a:p>
            <a:p>
              <a:pPr algn="ctr" eaLnBrk="1" hangingPunct="1">
                <a:spcBef>
                  <a:spcPct val="50000"/>
                </a:spcBef>
              </a:pPr>
              <a:r>
                <a:rPr lang="en-US" altLang="zh-CN">
                  <a:solidFill>
                    <a:schemeClr val="tx1"/>
                  </a:solidFill>
                  <a:latin typeface="+mn-ea"/>
                  <a:cs typeface="Arial" charset="0"/>
                </a:rPr>
                <a:t>:</a:t>
              </a:r>
            </a:p>
          </p:txBody>
        </p:sp>
        <p:sp>
          <p:nvSpPr>
            <p:cNvPr id="11" name="Line 9"/>
            <p:cNvSpPr>
              <a:spLocks noChangeShapeType="1"/>
            </p:cNvSpPr>
            <p:nvPr/>
          </p:nvSpPr>
          <p:spPr bwMode="auto">
            <a:xfrm rot="5400000" flipH="1" flipV="1">
              <a:off x="5257800" y="4191000"/>
              <a:ext cx="1219200" cy="0"/>
            </a:xfrm>
            <a:prstGeom prst="line">
              <a:avLst/>
            </a:prstGeom>
            <a:noFill/>
            <a:ln w="9525">
              <a:solidFill>
                <a:schemeClr val="tx1"/>
              </a:solidFill>
              <a:round/>
              <a:headEnd/>
              <a:tailEnd type="triangle" w="med" len="med"/>
            </a:ln>
            <a:effectLst/>
          </p:spPr>
          <p:txBody>
            <a:bodyPr/>
            <a:lstStyle/>
            <a:p>
              <a:endParaRPr lang="zh-CN" altLang="en-US" sz="2800">
                <a:latin typeface="+mn-ea"/>
              </a:endParaRPr>
            </a:p>
          </p:txBody>
        </p:sp>
        <p:sp>
          <p:nvSpPr>
            <p:cNvPr id="12" name="Text Box 10"/>
            <p:cNvSpPr txBox="1">
              <a:spLocks noChangeArrowheads="1"/>
            </p:cNvSpPr>
            <p:nvPr/>
          </p:nvSpPr>
          <p:spPr bwMode="auto">
            <a:xfrm>
              <a:off x="7391400" y="1846263"/>
              <a:ext cx="1295400" cy="515937"/>
            </a:xfrm>
            <a:prstGeom prst="rect">
              <a:avLst/>
            </a:prstGeom>
            <a:noFill/>
            <a:ln w="9525">
              <a:noFill/>
              <a:miter lim="800000"/>
              <a:headEnd/>
              <a:tailEnd/>
            </a:ln>
            <a:effectLst/>
          </p:spPr>
          <p:txBody>
            <a:bodyPr/>
            <a:lstStyle/>
            <a:p>
              <a:pPr algn="ctr" eaLnBrk="1" hangingPunct="1">
                <a:spcBef>
                  <a:spcPct val="50000"/>
                </a:spcBef>
              </a:pPr>
              <a:r>
                <a:rPr lang="zh-CN" altLang="en-US" dirty="0" smtClean="0">
                  <a:solidFill>
                    <a:schemeClr val="tx1"/>
                  </a:solidFill>
                  <a:latin typeface="+mn-ea"/>
                  <a:cs typeface="Arial" charset="0"/>
                </a:rPr>
                <a:t>集群</a:t>
              </a:r>
              <a:endParaRPr lang="en-US" altLang="zh-CN" dirty="0" smtClean="0">
                <a:solidFill>
                  <a:schemeClr val="tx1"/>
                </a:solidFill>
                <a:latin typeface="+mn-ea"/>
                <a:cs typeface="Arial" charset="0"/>
              </a:endParaRPr>
            </a:p>
            <a:p>
              <a:pPr algn="ctr" eaLnBrk="1" hangingPunct="1">
                <a:spcBef>
                  <a:spcPct val="50000"/>
                </a:spcBef>
              </a:pPr>
              <a:r>
                <a:rPr lang="zh-CN" altLang="en-US" dirty="0" smtClean="0">
                  <a:solidFill>
                    <a:schemeClr val="tx1"/>
                  </a:solidFill>
                  <a:latin typeface="+mn-ea"/>
                  <a:cs typeface="Arial" charset="0"/>
                </a:rPr>
                <a:t>计算节点</a:t>
              </a:r>
              <a:endParaRPr lang="en-US" altLang="zh-CN" dirty="0">
                <a:solidFill>
                  <a:schemeClr val="tx1"/>
                </a:solidFill>
                <a:latin typeface="+mn-ea"/>
                <a:cs typeface="Arial" charset="0"/>
              </a:endParaRPr>
            </a:p>
          </p:txBody>
        </p:sp>
        <p:sp>
          <p:nvSpPr>
            <p:cNvPr id="13" name="Text Box 11"/>
            <p:cNvSpPr txBox="1">
              <a:spLocks noChangeArrowheads="1"/>
            </p:cNvSpPr>
            <p:nvPr/>
          </p:nvSpPr>
          <p:spPr bwMode="auto">
            <a:xfrm>
              <a:off x="838200" y="4719638"/>
              <a:ext cx="1081088" cy="287337"/>
            </a:xfrm>
            <a:prstGeom prst="rect">
              <a:avLst/>
            </a:prstGeom>
            <a:noFill/>
            <a:ln w="9525">
              <a:solidFill>
                <a:schemeClr val="tx1"/>
              </a:solidFill>
              <a:miter lim="800000"/>
              <a:headEnd/>
              <a:tailEnd/>
            </a:ln>
            <a:effectLst/>
          </p:spPr>
          <p:txBody>
            <a:bodyPr/>
            <a:lstStyle/>
            <a:p>
              <a:pPr algn="ctr" eaLnBrk="1" hangingPunct="1">
                <a:spcBef>
                  <a:spcPct val="50000"/>
                </a:spcBef>
              </a:pPr>
              <a:r>
                <a:rPr lang="zh-CN" altLang="en-US" b="0" i="1" dirty="0" smtClean="0">
                  <a:solidFill>
                    <a:schemeClr val="tx1"/>
                  </a:solidFill>
                  <a:latin typeface="+mn-ea"/>
                  <a:cs typeface="Arial" charset="0"/>
                </a:rPr>
                <a:t>用户</a:t>
              </a:r>
              <a:r>
                <a:rPr lang="en-US" altLang="zh-CN" b="0" i="1" dirty="0" smtClean="0">
                  <a:solidFill>
                    <a:schemeClr val="tx1"/>
                  </a:solidFill>
                  <a:latin typeface="+mn-ea"/>
                  <a:cs typeface="Arial" charset="0"/>
                </a:rPr>
                <a:t>u</a:t>
              </a:r>
              <a:endParaRPr lang="en-US" altLang="zh-CN" b="0" i="1" dirty="0">
                <a:solidFill>
                  <a:schemeClr val="tx1"/>
                </a:solidFill>
                <a:latin typeface="+mn-ea"/>
                <a:cs typeface="Arial" charset="0"/>
              </a:endParaRPr>
            </a:p>
          </p:txBody>
        </p:sp>
        <p:sp>
          <p:nvSpPr>
            <p:cNvPr id="14" name="Text Box 12"/>
            <p:cNvSpPr txBox="1">
              <a:spLocks noChangeArrowheads="1"/>
            </p:cNvSpPr>
            <p:nvPr/>
          </p:nvSpPr>
          <p:spPr bwMode="auto">
            <a:xfrm>
              <a:off x="838200" y="3679825"/>
              <a:ext cx="1081088" cy="815975"/>
            </a:xfrm>
            <a:prstGeom prst="rect">
              <a:avLst/>
            </a:prstGeom>
            <a:noFill/>
            <a:ln w="9525">
              <a:noFill/>
              <a:miter lim="800000"/>
              <a:headEnd/>
              <a:tailEnd/>
            </a:ln>
            <a:effectLst/>
          </p:spPr>
          <p:txBody>
            <a:bodyPr/>
            <a:lstStyle/>
            <a:p>
              <a:pPr algn="ctr" eaLnBrk="1" hangingPunct="1">
                <a:spcBef>
                  <a:spcPct val="50000"/>
                </a:spcBef>
              </a:pPr>
              <a:r>
                <a:rPr lang="en-US" altLang="zh-CN">
                  <a:solidFill>
                    <a:schemeClr val="tx1"/>
                  </a:solidFill>
                  <a:latin typeface="+mn-ea"/>
                  <a:cs typeface="Arial" charset="0"/>
                </a:rPr>
                <a:t>:</a:t>
              </a:r>
            </a:p>
            <a:p>
              <a:pPr algn="ctr" eaLnBrk="1" hangingPunct="1">
                <a:spcBef>
                  <a:spcPct val="50000"/>
                </a:spcBef>
              </a:pPr>
              <a:r>
                <a:rPr lang="en-US" altLang="zh-CN">
                  <a:solidFill>
                    <a:schemeClr val="tx1"/>
                  </a:solidFill>
                  <a:latin typeface="+mn-ea"/>
                  <a:cs typeface="Arial" charset="0"/>
                </a:rPr>
                <a:t>:</a:t>
              </a:r>
            </a:p>
            <a:p>
              <a:pPr algn="ctr" eaLnBrk="1" hangingPunct="1">
                <a:spcBef>
                  <a:spcPct val="50000"/>
                </a:spcBef>
              </a:pPr>
              <a:r>
                <a:rPr lang="en-US" altLang="zh-CN">
                  <a:solidFill>
                    <a:schemeClr val="tx1"/>
                  </a:solidFill>
                  <a:latin typeface="+mn-ea"/>
                  <a:cs typeface="Arial" charset="0"/>
                </a:rPr>
                <a:t>:</a:t>
              </a:r>
            </a:p>
          </p:txBody>
        </p:sp>
        <p:sp>
          <p:nvSpPr>
            <p:cNvPr id="15" name="Text Box 13"/>
            <p:cNvSpPr txBox="1">
              <a:spLocks noChangeArrowheads="1"/>
            </p:cNvSpPr>
            <p:nvPr/>
          </p:nvSpPr>
          <p:spPr bwMode="auto">
            <a:xfrm>
              <a:off x="1828800" y="3429000"/>
              <a:ext cx="1774825" cy="228600"/>
            </a:xfrm>
            <a:prstGeom prst="rect">
              <a:avLst/>
            </a:prstGeom>
            <a:noFill/>
            <a:ln w="9525">
              <a:noFill/>
              <a:miter lim="800000"/>
              <a:headEnd/>
              <a:tailEnd/>
            </a:ln>
            <a:effectLst/>
          </p:spPr>
          <p:txBody>
            <a:bodyPr/>
            <a:lstStyle/>
            <a:p>
              <a:pPr algn="ctr" eaLnBrk="1" hangingPunct="1">
                <a:spcBef>
                  <a:spcPct val="50000"/>
                </a:spcBef>
              </a:pPr>
              <a:r>
                <a:rPr lang="zh-CN" altLang="en-US" sz="1200" i="1" dirty="0" smtClean="0">
                  <a:latin typeface="+mn-ea"/>
                  <a:cs typeface="Arial" charset="0"/>
                </a:rPr>
                <a:t>用户任务提交</a:t>
              </a:r>
              <a:endParaRPr lang="en-US" altLang="zh-CN" sz="1200" b="0" i="1" dirty="0">
                <a:solidFill>
                  <a:schemeClr val="tx1"/>
                </a:solidFill>
                <a:latin typeface="+mn-ea"/>
                <a:cs typeface="Arial" charset="0"/>
              </a:endParaRPr>
            </a:p>
          </p:txBody>
        </p:sp>
        <p:sp>
          <p:nvSpPr>
            <p:cNvPr id="16" name="Text Box 14"/>
            <p:cNvSpPr txBox="1">
              <a:spLocks noChangeArrowheads="1"/>
            </p:cNvSpPr>
            <p:nvPr/>
          </p:nvSpPr>
          <p:spPr bwMode="auto">
            <a:xfrm>
              <a:off x="4267200" y="1828800"/>
              <a:ext cx="1143000" cy="457200"/>
            </a:xfrm>
            <a:prstGeom prst="rect">
              <a:avLst/>
            </a:prstGeom>
            <a:noFill/>
            <a:ln w="9525">
              <a:noFill/>
              <a:miter lim="800000"/>
              <a:headEnd/>
              <a:tailEnd/>
            </a:ln>
            <a:effectLst/>
          </p:spPr>
          <p:txBody>
            <a:bodyPr/>
            <a:lstStyle/>
            <a:p>
              <a:pPr algn="ctr" eaLnBrk="1" hangingPunct="1">
                <a:spcBef>
                  <a:spcPct val="50000"/>
                </a:spcBef>
              </a:pPr>
              <a:r>
                <a:rPr lang="zh-CN" altLang="en-US" dirty="0" smtClean="0">
                  <a:solidFill>
                    <a:schemeClr val="tx1"/>
                  </a:solidFill>
                  <a:latin typeface="+mn-ea"/>
                  <a:cs typeface="Arial" charset="0"/>
                </a:rPr>
                <a:t>集群管理节点</a:t>
              </a:r>
              <a:endParaRPr lang="en-US" altLang="zh-CN" dirty="0">
                <a:solidFill>
                  <a:schemeClr val="tx1"/>
                </a:solidFill>
                <a:latin typeface="+mn-ea"/>
                <a:cs typeface="Arial" charset="0"/>
              </a:endParaRPr>
            </a:p>
          </p:txBody>
        </p:sp>
        <p:sp>
          <p:nvSpPr>
            <p:cNvPr id="17" name="Text Box 15"/>
            <p:cNvSpPr txBox="1">
              <a:spLocks noChangeArrowheads="1"/>
            </p:cNvSpPr>
            <p:nvPr/>
          </p:nvSpPr>
          <p:spPr bwMode="auto">
            <a:xfrm>
              <a:off x="4127004" y="3731203"/>
              <a:ext cx="1295400" cy="535997"/>
            </a:xfrm>
            <a:prstGeom prst="rect">
              <a:avLst/>
            </a:prstGeom>
            <a:noFill/>
            <a:ln w="9525">
              <a:solidFill>
                <a:schemeClr val="tx1"/>
              </a:solidFill>
              <a:miter lim="800000"/>
              <a:headEnd/>
              <a:tailEnd/>
            </a:ln>
            <a:effectLst/>
          </p:spPr>
          <p:txBody>
            <a:bodyPr>
              <a:spAutoFit/>
            </a:bodyPr>
            <a:lstStyle/>
            <a:p>
              <a:pPr algn="ctr" eaLnBrk="1" hangingPunct="1">
                <a:spcBef>
                  <a:spcPct val="50000"/>
                </a:spcBef>
              </a:pPr>
              <a:r>
                <a:rPr lang="zh-CN" altLang="en-US" b="0" dirty="0" smtClean="0">
                  <a:solidFill>
                    <a:schemeClr val="tx1"/>
                  </a:solidFill>
                  <a:latin typeface="+mn-ea"/>
                  <a:cs typeface="Arial" charset="0"/>
                </a:rPr>
                <a:t>节点状态</a:t>
              </a:r>
              <a:endParaRPr lang="en-US" altLang="zh-CN" b="0" dirty="0" smtClean="0">
                <a:solidFill>
                  <a:schemeClr val="tx1"/>
                </a:solidFill>
                <a:latin typeface="+mn-ea"/>
                <a:cs typeface="Arial" charset="0"/>
              </a:endParaRPr>
            </a:p>
            <a:p>
              <a:pPr algn="ctr" eaLnBrk="1" hangingPunct="1">
                <a:spcBef>
                  <a:spcPct val="50000"/>
                </a:spcBef>
              </a:pPr>
              <a:r>
                <a:rPr lang="zh-CN" altLang="en-US" b="0" dirty="0" smtClean="0">
                  <a:solidFill>
                    <a:schemeClr val="tx1"/>
                  </a:solidFill>
                  <a:latin typeface="+mn-ea"/>
                  <a:cs typeface="Arial" charset="0"/>
                </a:rPr>
                <a:t>监控</a:t>
              </a:r>
              <a:endParaRPr lang="en-US" altLang="zh-CN" b="0" dirty="0">
                <a:solidFill>
                  <a:schemeClr val="tx1"/>
                </a:solidFill>
                <a:latin typeface="+mn-ea"/>
                <a:cs typeface="Arial" charset="0"/>
              </a:endParaRPr>
            </a:p>
          </p:txBody>
        </p:sp>
        <p:sp>
          <p:nvSpPr>
            <p:cNvPr id="18" name="Line 16"/>
            <p:cNvSpPr>
              <a:spLocks noChangeShapeType="1"/>
            </p:cNvSpPr>
            <p:nvPr/>
          </p:nvSpPr>
          <p:spPr bwMode="auto">
            <a:xfrm flipH="1" flipV="1">
              <a:off x="1905000" y="3276600"/>
              <a:ext cx="2743200" cy="0"/>
            </a:xfrm>
            <a:prstGeom prst="line">
              <a:avLst/>
            </a:prstGeom>
            <a:noFill/>
            <a:ln w="9525">
              <a:solidFill>
                <a:schemeClr val="tx1"/>
              </a:solidFill>
              <a:round/>
              <a:headEnd/>
              <a:tailEnd type="triangle" w="med" len="med"/>
            </a:ln>
            <a:effectLst/>
          </p:spPr>
          <p:txBody>
            <a:bodyPr/>
            <a:lstStyle/>
            <a:p>
              <a:endParaRPr lang="zh-CN" altLang="en-US" sz="2800">
                <a:latin typeface="+mn-ea"/>
              </a:endParaRPr>
            </a:p>
          </p:txBody>
        </p:sp>
        <p:sp>
          <p:nvSpPr>
            <p:cNvPr id="19" name="Line 17"/>
            <p:cNvSpPr>
              <a:spLocks noChangeShapeType="1"/>
            </p:cNvSpPr>
            <p:nvPr/>
          </p:nvSpPr>
          <p:spPr bwMode="auto">
            <a:xfrm flipV="1">
              <a:off x="5410200" y="3886200"/>
              <a:ext cx="2133600" cy="0"/>
            </a:xfrm>
            <a:prstGeom prst="line">
              <a:avLst/>
            </a:prstGeom>
            <a:noFill/>
            <a:ln w="9525">
              <a:solidFill>
                <a:schemeClr val="tx1"/>
              </a:solidFill>
              <a:prstDash val="lgDash"/>
              <a:round/>
              <a:headEnd type="triangle" w="med" len="med"/>
              <a:tailEnd type="triangle" w="med" len="med"/>
            </a:ln>
            <a:effectLst/>
          </p:spPr>
          <p:txBody>
            <a:bodyPr/>
            <a:lstStyle/>
            <a:p>
              <a:endParaRPr lang="zh-CN" altLang="en-US" sz="2800">
                <a:latin typeface="+mn-ea"/>
              </a:endParaRPr>
            </a:p>
          </p:txBody>
        </p:sp>
        <p:sp>
          <p:nvSpPr>
            <p:cNvPr id="20" name="Line 18"/>
            <p:cNvSpPr>
              <a:spLocks noChangeShapeType="1"/>
            </p:cNvSpPr>
            <p:nvPr/>
          </p:nvSpPr>
          <p:spPr bwMode="auto">
            <a:xfrm>
              <a:off x="3657600" y="3429000"/>
              <a:ext cx="0" cy="1371600"/>
            </a:xfrm>
            <a:prstGeom prst="line">
              <a:avLst/>
            </a:prstGeom>
            <a:noFill/>
            <a:ln w="9525">
              <a:solidFill>
                <a:schemeClr val="tx1"/>
              </a:solidFill>
              <a:round/>
              <a:headEnd/>
              <a:tailEnd type="triangle" w="med" len="med"/>
            </a:ln>
            <a:effectLst/>
          </p:spPr>
          <p:txBody>
            <a:bodyPr/>
            <a:lstStyle/>
            <a:p>
              <a:endParaRPr lang="zh-CN" altLang="en-US" sz="2800">
                <a:latin typeface="+mn-ea"/>
              </a:endParaRPr>
            </a:p>
          </p:txBody>
        </p:sp>
        <p:sp>
          <p:nvSpPr>
            <p:cNvPr id="21" name="Line 19"/>
            <p:cNvSpPr>
              <a:spLocks noChangeShapeType="1"/>
            </p:cNvSpPr>
            <p:nvPr/>
          </p:nvSpPr>
          <p:spPr bwMode="auto">
            <a:xfrm flipH="1">
              <a:off x="4800600" y="4267200"/>
              <a:ext cx="0" cy="381000"/>
            </a:xfrm>
            <a:prstGeom prst="line">
              <a:avLst/>
            </a:prstGeom>
            <a:noFill/>
            <a:ln w="9525">
              <a:solidFill>
                <a:schemeClr val="tx1"/>
              </a:solidFill>
              <a:prstDash val="lgDash"/>
              <a:round/>
              <a:headEnd type="triangle" w="med" len="med"/>
              <a:tailEnd type="triangle" w="med" len="med"/>
            </a:ln>
            <a:effectLst/>
          </p:spPr>
          <p:txBody>
            <a:bodyPr/>
            <a:lstStyle/>
            <a:p>
              <a:endParaRPr lang="zh-CN" altLang="en-US" sz="2800">
                <a:latin typeface="+mn-ea"/>
              </a:endParaRPr>
            </a:p>
          </p:txBody>
        </p:sp>
        <p:grpSp>
          <p:nvGrpSpPr>
            <p:cNvPr id="22" name="Group 20"/>
            <p:cNvGrpSpPr>
              <a:grpSpLocks/>
            </p:cNvGrpSpPr>
            <p:nvPr/>
          </p:nvGrpSpPr>
          <p:grpSpPr bwMode="auto">
            <a:xfrm>
              <a:off x="4572000" y="4724400"/>
              <a:ext cx="504825" cy="228600"/>
              <a:chOff x="2925" y="3612"/>
              <a:chExt cx="318" cy="90"/>
            </a:xfrm>
          </p:grpSpPr>
          <p:sp>
            <p:nvSpPr>
              <p:cNvPr id="39" name="Line 21"/>
              <p:cNvSpPr>
                <a:spLocks noChangeShapeType="1"/>
              </p:cNvSpPr>
              <p:nvPr/>
            </p:nvSpPr>
            <p:spPr bwMode="auto">
              <a:xfrm>
                <a:off x="2925" y="3612"/>
                <a:ext cx="318" cy="0"/>
              </a:xfrm>
              <a:prstGeom prst="line">
                <a:avLst/>
              </a:prstGeom>
              <a:noFill/>
              <a:ln w="9525">
                <a:solidFill>
                  <a:schemeClr val="tx1"/>
                </a:solidFill>
                <a:round/>
                <a:headEnd/>
                <a:tailEnd/>
              </a:ln>
              <a:effectLst/>
            </p:spPr>
            <p:txBody>
              <a:bodyPr/>
              <a:lstStyle/>
              <a:p>
                <a:endParaRPr lang="zh-CN" altLang="en-US" sz="2800">
                  <a:latin typeface="+mn-ea"/>
                </a:endParaRPr>
              </a:p>
            </p:txBody>
          </p:sp>
          <p:sp>
            <p:nvSpPr>
              <p:cNvPr id="40" name="Line 22"/>
              <p:cNvSpPr>
                <a:spLocks noChangeShapeType="1"/>
              </p:cNvSpPr>
              <p:nvPr/>
            </p:nvSpPr>
            <p:spPr bwMode="auto">
              <a:xfrm>
                <a:off x="2925" y="3702"/>
                <a:ext cx="318" cy="0"/>
              </a:xfrm>
              <a:prstGeom prst="line">
                <a:avLst/>
              </a:prstGeom>
              <a:noFill/>
              <a:ln w="9525">
                <a:solidFill>
                  <a:schemeClr val="tx1"/>
                </a:solidFill>
                <a:round/>
                <a:headEnd/>
                <a:tailEnd/>
              </a:ln>
              <a:effectLst/>
            </p:spPr>
            <p:txBody>
              <a:bodyPr/>
              <a:lstStyle/>
              <a:p>
                <a:endParaRPr lang="zh-CN" altLang="en-US" sz="2800">
                  <a:latin typeface="+mn-ea"/>
                </a:endParaRPr>
              </a:p>
            </p:txBody>
          </p:sp>
          <p:sp>
            <p:nvSpPr>
              <p:cNvPr id="41" name="Line 23"/>
              <p:cNvSpPr>
                <a:spLocks noChangeShapeType="1"/>
              </p:cNvSpPr>
              <p:nvPr/>
            </p:nvSpPr>
            <p:spPr bwMode="auto">
              <a:xfrm>
                <a:off x="3243" y="3612"/>
                <a:ext cx="0" cy="90"/>
              </a:xfrm>
              <a:prstGeom prst="line">
                <a:avLst/>
              </a:prstGeom>
              <a:noFill/>
              <a:ln w="9525">
                <a:solidFill>
                  <a:schemeClr val="tx1"/>
                </a:solidFill>
                <a:round/>
                <a:headEnd/>
                <a:tailEnd/>
              </a:ln>
              <a:effectLst/>
            </p:spPr>
            <p:txBody>
              <a:bodyPr/>
              <a:lstStyle/>
              <a:p>
                <a:endParaRPr lang="zh-CN" altLang="en-US" sz="2800">
                  <a:latin typeface="+mn-ea"/>
                </a:endParaRPr>
              </a:p>
            </p:txBody>
          </p:sp>
          <p:sp>
            <p:nvSpPr>
              <p:cNvPr id="42" name="Line 24"/>
              <p:cNvSpPr>
                <a:spLocks noChangeShapeType="1"/>
              </p:cNvSpPr>
              <p:nvPr/>
            </p:nvSpPr>
            <p:spPr bwMode="auto">
              <a:xfrm>
                <a:off x="3198" y="3612"/>
                <a:ext cx="0" cy="90"/>
              </a:xfrm>
              <a:prstGeom prst="line">
                <a:avLst/>
              </a:prstGeom>
              <a:noFill/>
              <a:ln w="9525">
                <a:solidFill>
                  <a:schemeClr val="tx1"/>
                </a:solidFill>
                <a:round/>
                <a:headEnd/>
                <a:tailEnd/>
              </a:ln>
              <a:effectLst/>
            </p:spPr>
            <p:txBody>
              <a:bodyPr/>
              <a:lstStyle/>
              <a:p>
                <a:endParaRPr lang="zh-CN" altLang="en-US" sz="2800">
                  <a:latin typeface="+mn-ea"/>
                </a:endParaRPr>
              </a:p>
            </p:txBody>
          </p:sp>
          <p:sp>
            <p:nvSpPr>
              <p:cNvPr id="43" name="Line 25"/>
              <p:cNvSpPr>
                <a:spLocks noChangeShapeType="1"/>
              </p:cNvSpPr>
              <p:nvPr/>
            </p:nvSpPr>
            <p:spPr bwMode="auto">
              <a:xfrm>
                <a:off x="3152" y="3612"/>
                <a:ext cx="0" cy="90"/>
              </a:xfrm>
              <a:prstGeom prst="line">
                <a:avLst/>
              </a:prstGeom>
              <a:noFill/>
              <a:ln w="9525">
                <a:solidFill>
                  <a:schemeClr val="tx1"/>
                </a:solidFill>
                <a:round/>
                <a:headEnd/>
                <a:tailEnd/>
              </a:ln>
              <a:effectLst/>
            </p:spPr>
            <p:txBody>
              <a:bodyPr/>
              <a:lstStyle/>
              <a:p>
                <a:endParaRPr lang="zh-CN" altLang="en-US" sz="2800">
                  <a:latin typeface="+mn-ea"/>
                </a:endParaRPr>
              </a:p>
            </p:txBody>
          </p:sp>
          <p:sp>
            <p:nvSpPr>
              <p:cNvPr id="44" name="Line 26"/>
              <p:cNvSpPr>
                <a:spLocks noChangeShapeType="1"/>
              </p:cNvSpPr>
              <p:nvPr/>
            </p:nvSpPr>
            <p:spPr bwMode="auto">
              <a:xfrm>
                <a:off x="3107" y="3612"/>
                <a:ext cx="0" cy="90"/>
              </a:xfrm>
              <a:prstGeom prst="line">
                <a:avLst/>
              </a:prstGeom>
              <a:noFill/>
              <a:ln w="9525">
                <a:solidFill>
                  <a:schemeClr val="tx1"/>
                </a:solidFill>
                <a:round/>
                <a:headEnd/>
                <a:tailEnd/>
              </a:ln>
              <a:effectLst/>
            </p:spPr>
            <p:txBody>
              <a:bodyPr/>
              <a:lstStyle/>
              <a:p>
                <a:endParaRPr lang="zh-CN" altLang="en-US" sz="2800">
                  <a:latin typeface="+mn-ea"/>
                </a:endParaRPr>
              </a:p>
            </p:txBody>
          </p:sp>
          <p:sp>
            <p:nvSpPr>
              <p:cNvPr id="45" name="Line 27"/>
              <p:cNvSpPr>
                <a:spLocks noChangeShapeType="1"/>
              </p:cNvSpPr>
              <p:nvPr/>
            </p:nvSpPr>
            <p:spPr bwMode="auto">
              <a:xfrm>
                <a:off x="3061" y="3612"/>
                <a:ext cx="0" cy="90"/>
              </a:xfrm>
              <a:prstGeom prst="line">
                <a:avLst/>
              </a:prstGeom>
              <a:noFill/>
              <a:ln w="9525">
                <a:solidFill>
                  <a:schemeClr val="tx1"/>
                </a:solidFill>
                <a:round/>
                <a:headEnd/>
                <a:tailEnd/>
              </a:ln>
              <a:effectLst/>
            </p:spPr>
            <p:txBody>
              <a:bodyPr/>
              <a:lstStyle/>
              <a:p>
                <a:endParaRPr lang="zh-CN" altLang="en-US" sz="2800">
                  <a:latin typeface="+mn-ea"/>
                </a:endParaRPr>
              </a:p>
            </p:txBody>
          </p:sp>
          <p:sp>
            <p:nvSpPr>
              <p:cNvPr id="46" name="Line 28"/>
              <p:cNvSpPr>
                <a:spLocks noChangeShapeType="1"/>
              </p:cNvSpPr>
              <p:nvPr/>
            </p:nvSpPr>
            <p:spPr bwMode="auto">
              <a:xfrm>
                <a:off x="3016" y="3612"/>
                <a:ext cx="0" cy="90"/>
              </a:xfrm>
              <a:prstGeom prst="line">
                <a:avLst/>
              </a:prstGeom>
              <a:noFill/>
              <a:ln w="9525">
                <a:solidFill>
                  <a:schemeClr val="tx1"/>
                </a:solidFill>
                <a:round/>
                <a:headEnd/>
                <a:tailEnd/>
              </a:ln>
              <a:effectLst/>
            </p:spPr>
            <p:txBody>
              <a:bodyPr/>
              <a:lstStyle/>
              <a:p>
                <a:endParaRPr lang="zh-CN" altLang="en-US" sz="2800">
                  <a:latin typeface="+mn-ea"/>
                </a:endParaRPr>
              </a:p>
            </p:txBody>
          </p:sp>
        </p:grpSp>
        <p:sp>
          <p:nvSpPr>
            <p:cNvPr id="23" name="Line 29"/>
            <p:cNvSpPr>
              <a:spLocks noChangeShapeType="1"/>
            </p:cNvSpPr>
            <p:nvPr/>
          </p:nvSpPr>
          <p:spPr bwMode="auto">
            <a:xfrm rot="5400000" flipH="1" flipV="1">
              <a:off x="6743700" y="2628900"/>
              <a:ext cx="0" cy="1600200"/>
            </a:xfrm>
            <a:prstGeom prst="line">
              <a:avLst/>
            </a:prstGeom>
            <a:noFill/>
            <a:ln w="9525">
              <a:solidFill>
                <a:schemeClr val="tx1"/>
              </a:solidFill>
              <a:round/>
              <a:headEnd/>
              <a:tailEnd type="triangle" w="med" len="med"/>
            </a:ln>
            <a:effectLst/>
          </p:spPr>
          <p:txBody>
            <a:bodyPr/>
            <a:lstStyle/>
            <a:p>
              <a:endParaRPr lang="zh-CN" altLang="en-US" sz="2800">
                <a:latin typeface="+mn-ea"/>
              </a:endParaRPr>
            </a:p>
          </p:txBody>
        </p:sp>
        <p:sp>
          <p:nvSpPr>
            <p:cNvPr id="24" name="Text Box 30"/>
            <p:cNvSpPr txBox="1">
              <a:spLocks noChangeArrowheads="1"/>
            </p:cNvSpPr>
            <p:nvPr/>
          </p:nvSpPr>
          <p:spPr bwMode="auto">
            <a:xfrm>
              <a:off x="838200" y="1828800"/>
              <a:ext cx="1143000" cy="457200"/>
            </a:xfrm>
            <a:prstGeom prst="rect">
              <a:avLst/>
            </a:prstGeom>
            <a:noFill/>
            <a:ln w="9525">
              <a:noFill/>
              <a:miter lim="800000"/>
              <a:headEnd/>
              <a:tailEnd/>
            </a:ln>
            <a:effectLst/>
          </p:spPr>
          <p:txBody>
            <a:bodyPr/>
            <a:lstStyle/>
            <a:p>
              <a:pPr algn="ctr" eaLnBrk="1" hangingPunct="1">
                <a:spcBef>
                  <a:spcPct val="50000"/>
                </a:spcBef>
              </a:pPr>
              <a:r>
                <a:rPr lang="zh-CN" altLang="en-US" dirty="0" smtClean="0">
                  <a:solidFill>
                    <a:schemeClr val="tx1"/>
                  </a:solidFill>
                  <a:latin typeface="+mn-ea"/>
                  <a:cs typeface="Arial" charset="0"/>
                </a:rPr>
                <a:t>集群用户</a:t>
              </a:r>
              <a:endParaRPr lang="en-US" altLang="zh-CN" dirty="0">
                <a:solidFill>
                  <a:schemeClr val="tx1"/>
                </a:solidFill>
                <a:latin typeface="+mn-ea"/>
                <a:cs typeface="Arial" charset="0"/>
              </a:endParaRPr>
            </a:p>
          </p:txBody>
        </p:sp>
        <p:sp>
          <p:nvSpPr>
            <p:cNvPr id="25" name="Oval 31"/>
            <p:cNvSpPr>
              <a:spLocks noChangeArrowheads="1"/>
            </p:cNvSpPr>
            <p:nvPr/>
          </p:nvSpPr>
          <p:spPr bwMode="auto">
            <a:xfrm>
              <a:off x="457200" y="2667000"/>
              <a:ext cx="1752600" cy="2895600"/>
            </a:xfrm>
            <a:prstGeom prst="ellipse">
              <a:avLst/>
            </a:prstGeom>
            <a:noFill/>
            <a:ln w="9525">
              <a:solidFill>
                <a:schemeClr val="tx1"/>
              </a:solidFill>
              <a:prstDash val="sysDot"/>
              <a:miter lim="800000"/>
              <a:headEnd/>
              <a:tailEnd/>
            </a:ln>
            <a:effectLst/>
          </p:spPr>
          <p:txBody>
            <a:bodyPr wrap="none" anchor="ctr"/>
            <a:lstStyle/>
            <a:p>
              <a:endParaRPr lang="zh-CN" altLang="en-US" sz="2800">
                <a:latin typeface="+mn-ea"/>
              </a:endParaRPr>
            </a:p>
          </p:txBody>
        </p:sp>
        <p:sp>
          <p:nvSpPr>
            <p:cNvPr id="26" name="Line 32"/>
            <p:cNvSpPr>
              <a:spLocks noChangeShapeType="1"/>
            </p:cNvSpPr>
            <p:nvPr/>
          </p:nvSpPr>
          <p:spPr bwMode="auto">
            <a:xfrm rot="5400000" flipH="1" flipV="1">
              <a:off x="6743700" y="2476500"/>
              <a:ext cx="0" cy="1600200"/>
            </a:xfrm>
            <a:prstGeom prst="line">
              <a:avLst/>
            </a:prstGeom>
            <a:noFill/>
            <a:ln w="9525">
              <a:solidFill>
                <a:schemeClr val="tx1"/>
              </a:solidFill>
              <a:round/>
              <a:headEnd type="triangle" w="med" len="med"/>
              <a:tailEnd/>
            </a:ln>
            <a:effectLst/>
          </p:spPr>
          <p:txBody>
            <a:bodyPr/>
            <a:lstStyle/>
            <a:p>
              <a:endParaRPr lang="zh-CN" altLang="en-US" sz="2800">
                <a:latin typeface="+mn-ea"/>
              </a:endParaRPr>
            </a:p>
          </p:txBody>
        </p:sp>
        <p:sp>
          <p:nvSpPr>
            <p:cNvPr id="27" name="Text Box 33"/>
            <p:cNvSpPr txBox="1">
              <a:spLocks noChangeArrowheads="1"/>
            </p:cNvSpPr>
            <p:nvPr/>
          </p:nvSpPr>
          <p:spPr bwMode="auto">
            <a:xfrm>
              <a:off x="6019800" y="3048000"/>
              <a:ext cx="1690688" cy="228600"/>
            </a:xfrm>
            <a:prstGeom prst="rect">
              <a:avLst/>
            </a:prstGeom>
            <a:noFill/>
            <a:ln w="9525">
              <a:noFill/>
              <a:miter lim="800000"/>
              <a:headEnd/>
              <a:tailEnd/>
            </a:ln>
            <a:effectLst/>
          </p:spPr>
          <p:txBody>
            <a:bodyPr/>
            <a:lstStyle/>
            <a:p>
              <a:pPr algn="ctr" eaLnBrk="1" hangingPunct="1">
                <a:spcBef>
                  <a:spcPct val="50000"/>
                </a:spcBef>
              </a:pPr>
              <a:r>
                <a:rPr lang="zh-CN" altLang="en-US" sz="1200" b="0" i="1" dirty="0" smtClean="0">
                  <a:solidFill>
                    <a:schemeClr val="tx1"/>
                  </a:solidFill>
                  <a:latin typeface="+mn-ea"/>
                  <a:cs typeface="Arial" charset="0"/>
                </a:rPr>
                <a:t>执行结果返回</a:t>
              </a:r>
              <a:endParaRPr lang="en-US" altLang="zh-CN" sz="1200" b="0" i="1" dirty="0">
                <a:solidFill>
                  <a:schemeClr val="tx1"/>
                </a:solidFill>
                <a:latin typeface="+mn-ea"/>
                <a:cs typeface="Arial" charset="0"/>
              </a:endParaRPr>
            </a:p>
          </p:txBody>
        </p:sp>
        <p:sp>
          <p:nvSpPr>
            <p:cNvPr id="28" name="Text Box 34"/>
            <p:cNvSpPr txBox="1">
              <a:spLocks noChangeArrowheads="1"/>
            </p:cNvSpPr>
            <p:nvPr/>
          </p:nvSpPr>
          <p:spPr bwMode="auto">
            <a:xfrm>
              <a:off x="823913" y="3200400"/>
              <a:ext cx="1081087" cy="287338"/>
            </a:xfrm>
            <a:prstGeom prst="rect">
              <a:avLst/>
            </a:prstGeom>
            <a:noFill/>
            <a:ln w="9525">
              <a:solidFill>
                <a:schemeClr val="tx1"/>
              </a:solidFill>
              <a:miter lim="800000"/>
              <a:headEnd/>
              <a:tailEnd/>
            </a:ln>
            <a:effectLst/>
          </p:spPr>
          <p:txBody>
            <a:bodyPr/>
            <a:lstStyle/>
            <a:p>
              <a:pPr algn="ctr" eaLnBrk="1" hangingPunct="1">
                <a:spcBef>
                  <a:spcPct val="50000"/>
                </a:spcBef>
              </a:pPr>
              <a:r>
                <a:rPr lang="zh-CN" altLang="en-US" b="0" dirty="0" smtClean="0">
                  <a:solidFill>
                    <a:schemeClr val="tx1"/>
                  </a:solidFill>
                  <a:latin typeface="+mn-ea"/>
                  <a:cs typeface="Arial" charset="0"/>
                </a:rPr>
                <a:t>用户</a:t>
              </a:r>
              <a:r>
                <a:rPr lang="en-US" altLang="zh-CN" b="0" dirty="0" smtClean="0">
                  <a:solidFill>
                    <a:schemeClr val="tx1"/>
                  </a:solidFill>
                  <a:latin typeface="+mn-ea"/>
                  <a:cs typeface="Arial" charset="0"/>
                </a:rPr>
                <a:t>1</a:t>
              </a:r>
              <a:endParaRPr lang="en-US" altLang="zh-CN" b="0" dirty="0">
                <a:solidFill>
                  <a:schemeClr val="tx1"/>
                </a:solidFill>
                <a:latin typeface="+mn-ea"/>
                <a:cs typeface="Arial" charset="0"/>
              </a:endParaRPr>
            </a:p>
          </p:txBody>
        </p:sp>
        <p:sp>
          <p:nvSpPr>
            <p:cNvPr id="29" name="Text Box 35"/>
            <p:cNvSpPr txBox="1">
              <a:spLocks noChangeArrowheads="1"/>
            </p:cNvSpPr>
            <p:nvPr/>
          </p:nvSpPr>
          <p:spPr bwMode="auto">
            <a:xfrm>
              <a:off x="6172200" y="3429000"/>
              <a:ext cx="1462088" cy="228600"/>
            </a:xfrm>
            <a:prstGeom prst="rect">
              <a:avLst/>
            </a:prstGeom>
            <a:noFill/>
            <a:ln w="9525">
              <a:noFill/>
              <a:miter lim="800000"/>
              <a:headEnd/>
              <a:tailEnd/>
            </a:ln>
            <a:effectLst/>
          </p:spPr>
          <p:txBody>
            <a:bodyPr/>
            <a:lstStyle/>
            <a:p>
              <a:pPr algn="ctr" eaLnBrk="1" hangingPunct="1">
                <a:spcBef>
                  <a:spcPct val="50000"/>
                </a:spcBef>
              </a:pPr>
              <a:r>
                <a:rPr lang="zh-CN" altLang="en-US" sz="1200" b="0" i="1" dirty="0" smtClean="0">
                  <a:solidFill>
                    <a:schemeClr val="tx1"/>
                  </a:solidFill>
                  <a:latin typeface="+mn-ea"/>
                  <a:cs typeface="Arial" charset="0"/>
                </a:rPr>
                <a:t>任务调度</a:t>
              </a:r>
              <a:endParaRPr lang="en-US" altLang="zh-CN" sz="1200" b="0" i="1" dirty="0">
                <a:solidFill>
                  <a:schemeClr val="tx1"/>
                </a:solidFill>
                <a:latin typeface="+mn-ea"/>
                <a:cs typeface="Arial" charset="0"/>
              </a:endParaRPr>
            </a:p>
          </p:txBody>
        </p:sp>
        <p:sp>
          <p:nvSpPr>
            <p:cNvPr id="30" name="Line 36"/>
            <p:cNvSpPr>
              <a:spLocks noChangeShapeType="1"/>
            </p:cNvSpPr>
            <p:nvPr/>
          </p:nvSpPr>
          <p:spPr bwMode="auto">
            <a:xfrm flipH="1">
              <a:off x="5562600" y="3581400"/>
              <a:ext cx="1588" cy="1066800"/>
            </a:xfrm>
            <a:prstGeom prst="line">
              <a:avLst/>
            </a:prstGeom>
            <a:noFill/>
            <a:ln w="9525">
              <a:solidFill>
                <a:schemeClr val="tx1"/>
              </a:solidFill>
              <a:prstDash val="lgDash"/>
              <a:round/>
              <a:headEnd type="triangle" w="med" len="med"/>
              <a:tailEnd type="triangle" w="med" len="med"/>
            </a:ln>
            <a:effectLst/>
          </p:spPr>
          <p:txBody>
            <a:bodyPr/>
            <a:lstStyle/>
            <a:p>
              <a:endParaRPr lang="zh-CN" altLang="en-US" sz="2800">
                <a:latin typeface="+mn-ea"/>
              </a:endParaRPr>
            </a:p>
          </p:txBody>
        </p:sp>
        <p:sp>
          <p:nvSpPr>
            <p:cNvPr id="31" name="Line 37"/>
            <p:cNvSpPr>
              <a:spLocks noChangeShapeType="1"/>
            </p:cNvSpPr>
            <p:nvPr/>
          </p:nvSpPr>
          <p:spPr bwMode="auto">
            <a:xfrm flipH="1" flipV="1">
              <a:off x="1905000" y="3429000"/>
              <a:ext cx="1752600" cy="0"/>
            </a:xfrm>
            <a:prstGeom prst="line">
              <a:avLst/>
            </a:prstGeom>
            <a:noFill/>
            <a:ln w="9525">
              <a:solidFill>
                <a:schemeClr val="tx1"/>
              </a:solidFill>
              <a:round/>
              <a:headEnd type="triangle" w="med" len="med"/>
              <a:tailEnd/>
            </a:ln>
            <a:effectLst/>
          </p:spPr>
          <p:txBody>
            <a:bodyPr/>
            <a:lstStyle/>
            <a:p>
              <a:endParaRPr lang="zh-CN" altLang="en-US" sz="2800">
                <a:latin typeface="+mn-ea"/>
              </a:endParaRPr>
            </a:p>
          </p:txBody>
        </p:sp>
        <p:sp>
          <p:nvSpPr>
            <p:cNvPr id="32" name="Text Box 38"/>
            <p:cNvSpPr txBox="1">
              <a:spLocks noChangeArrowheads="1"/>
            </p:cNvSpPr>
            <p:nvPr/>
          </p:nvSpPr>
          <p:spPr bwMode="auto">
            <a:xfrm>
              <a:off x="1966913" y="3048000"/>
              <a:ext cx="1538287" cy="228600"/>
            </a:xfrm>
            <a:prstGeom prst="rect">
              <a:avLst/>
            </a:prstGeom>
            <a:noFill/>
            <a:ln w="9525">
              <a:noFill/>
              <a:miter lim="800000"/>
              <a:headEnd/>
              <a:tailEnd/>
            </a:ln>
            <a:effectLst/>
          </p:spPr>
          <p:txBody>
            <a:bodyPr/>
            <a:lstStyle/>
            <a:p>
              <a:pPr algn="ctr" eaLnBrk="1" hangingPunct="1">
                <a:spcBef>
                  <a:spcPct val="50000"/>
                </a:spcBef>
              </a:pPr>
              <a:r>
                <a:rPr lang="zh-CN" altLang="en-US" sz="1200" i="1" dirty="0" smtClean="0">
                  <a:latin typeface="+mn-ea"/>
                  <a:cs typeface="Arial" charset="0"/>
                </a:rPr>
                <a:t>执行结果返回</a:t>
              </a:r>
              <a:endParaRPr lang="en-US" altLang="zh-CN" sz="1200" b="0" i="1" dirty="0">
                <a:solidFill>
                  <a:schemeClr val="tx1"/>
                </a:solidFill>
                <a:latin typeface="+mn-ea"/>
                <a:cs typeface="Arial" charset="0"/>
              </a:endParaRPr>
            </a:p>
          </p:txBody>
        </p:sp>
        <p:sp>
          <p:nvSpPr>
            <p:cNvPr id="33" name="Rectangle 39"/>
            <p:cNvSpPr>
              <a:spLocks noChangeArrowheads="1"/>
            </p:cNvSpPr>
            <p:nvPr/>
          </p:nvSpPr>
          <p:spPr bwMode="auto">
            <a:xfrm>
              <a:off x="3505200" y="4648200"/>
              <a:ext cx="2590800" cy="685800"/>
            </a:xfrm>
            <a:prstGeom prst="rect">
              <a:avLst/>
            </a:prstGeom>
            <a:noFill/>
            <a:ln w="9525">
              <a:solidFill>
                <a:schemeClr val="tx1"/>
              </a:solidFill>
              <a:prstDash val="sysDot"/>
              <a:miter lim="800000"/>
              <a:headEnd/>
              <a:tailEnd/>
            </a:ln>
            <a:effectLst/>
          </p:spPr>
          <p:txBody>
            <a:bodyPr wrap="none" anchor="ctr"/>
            <a:lstStyle/>
            <a:p>
              <a:endParaRPr lang="zh-CN" altLang="en-US" sz="2800">
                <a:latin typeface="+mn-ea"/>
              </a:endParaRPr>
            </a:p>
          </p:txBody>
        </p:sp>
        <p:sp>
          <p:nvSpPr>
            <p:cNvPr id="34" name="Text Box 40"/>
            <p:cNvSpPr txBox="1">
              <a:spLocks noChangeArrowheads="1"/>
            </p:cNvSpPr>
            <p:nvPr/>
          </p:nvSpPr>
          <p:spPr bwMode="auto">
            <a:xfrm>
              <a:off x="3352800" y="5029200"/>
              <a:ext cx="2971800" cy="304800"/>
            </a:xfrm>
            <a:prstGeom prst="rect">
              <a:avLst/>
            </a:prstGeom>
            <a:noFill/>
            <a:ln w="9525">
              <a:noFill/>
              <a:miter lim="800000"/>
              <a:headEnd/>
              <a:tailEnd/>
            </a:ln>
            <a:effectLst/>
          </p:spPr>
          <p:txBody>
            <a:bodyPr/>
            <a:lstStyle/>
            <a:p>
              <a:pPr algn="ctr" eaLnBrk="1" hangingPunct="1">
                <a:spcBef>
                  <a:spcPct val="50000"/>
                </a:spcBef>
              </a:pPr>
              <a:r>
                <a:rPr lang="zh-CN" altLang="en-US" dirty="0" smtClean="0">
                  <a:solidFill>
                    <a:schemeClr val="tx1"/>
                  </a:solidFill>
                  <a:latin typeface="+mn-ea"/>
                  <a:cs typeface="Arial" charset="0"/>
                </a:rPr>
                <a:t>任务队列</a:t>
              </a:r>
              <a:endParaRPr lang="en-US" altLang="zh-CN" dirty="0">
                <a:solidFill>
                  <a:schemeClr val="tx1"/>
                </a:solidFill>
                <a:latin typeface="+mn-ea"/>
                <a:cs typeface="Arial" charset="0"/>
              </a:endParaRPr>
            </a:p>
          </p:txBody>
        </p:sp>
        <p:sp>
          <p:nvSpPr>
            <p:cNvPr id="35" name="Line 41"/>
            <p:cNvSpPr>
              <a:spLocks noChangeShapeType="1"/>
            </p:cNvSpPr>
            <p:nvPr/>
          </p:nvSpPr>
          <p:spPr bwMode="auto">
            <a:xfrm flipH="1">
              <a:off x="5715000" y="3581400"/>
              <a:ext cx="0" cy="152400"/>
            </a:xfrm>
            <a:prstGeom prst="line">
              <a:avLst/>
            </a:prstGeom>
            <a:noFill/>
            <a:ln w="9525">
              <a:solidFill>
                <a:schemeClr val="tx1"/>
              </a:solidFill>
              <a:prstDash val="lgDash"/>
              <a:round/>
              <a:headEnd type="triangle" w="med" len="med"/>
              <a:tailEnd/>
            </a:ln>
            <a:effectLst/>
          </p:spPr>
          <p:txBody>
            <a:bodyPr/>
            <a:lstStyle/>
            <a:p>
              <a:endParaRPr lang="zh-CN" altLang="en-US" sz="2800">
                <a:latin typeface="+mn-ea"/>
              </a:endParaRPr>
            </a:p>
          </p:txBody>
        </p:sp>
        <p:sp>
          <p:nvSpPr>
            <p:cNvPr id="36" name="Line 42"/>
            <p:cNvSpPr>
              <a:spLocks noChangeShapeType="1"/>
            </p:cNvSpPr>
            <p:nvPr/>
          </p:nvSpPr>
          <p:spPr bwMode="auto">
            <a:xfrm flipV="1">
              <a:off x="5715000" y="3733800"/>
              <a:ext cx="1828800" cy="0"/>
            </a:xfrm>
            <a:prstGeom prst="line">
              <a:avLst/>
            </a:prstGeom>
            <a:noFill/>
            <a:ln w="9525">
              <a:solidFill>
                <a:schemeClr val="tx1"/>
              </a:solidFill>
              <a:prstDash val="lgDash"/>
              <a:round/>
              <a:headEnd/>
              <a:tailEnd type="triangle" w="med" len="med"/>
            </a:ln>
            <a:effectLst/>
          </p:spPr>
          <p:txBody>
            <a:bodyPr/>
            <a:lstStyle/>
            <a:p>
              <a:endParaRPr lang="zh-CN" altLang="en-US" sz="2800">
                <a:latin typeface="+mn-ea"/>
              </a:endParaRPr>
            </a:p>
          </p:txBody>
        </p:sp>
        <p:sp>
          <p:nvSpPr>
            <p:cNvPr id="37" name="Line 43"/>
            <p:cNvSpPr>
              <a:spLocks noChangeShapeType="1"/>
            </p:cNvSpPr>
            <p:nvPr/>
          </p:nvSpPr>
          <p:spPr bwMode="auto">
            <a:xfrm flipH="1">
              <a:off x="5105400" y="4800600"/>
              <a:ext cx="762000" cy="0"/>
            </a:xfrm>
            <a:prstGeom prst="line">
              <a:avLst/>
            </a:prstGeom>
            <a:noFill/>
            <a:ln w="9525">
              <a:solidFill>
                <a:schemeClr val="tx1"/>
              </a:solidFill>
              <a:miter lim="800000"/>
              <a:headEnd type="triangle" w="med" len="med"/>
              <a:tailEnd/>
            </a:ln>
            <a:effectLst/>
          </p:spPr>
          <p:txBody>
            <a:bodyPr wrap="none"/>
            <a:lstStyle/>
            <a:p>
              <a:endParaRPr lang="zh-CN" altLang="en-US" sz="2800">
                <a:latin typeface="+mn-ea"/>
              </a:endParaRPr>
            </a:p>
          </p:txBody>
        </p:sp>
        <p:sp>
          <p:nvSpPr>
            <p:cNvPr id="38" name="Line 44"/>
            <p:cNvSpPr>
              <a:spLocks noChangeShapeType="1"/>
            </p:cNvSpPr>
            <p:nvPr/>
          </p:nvSpPr>
          <p:spPr bwMode="auto">
            <a:xfrm flipH="1">
              <a:off x="3657600" y="4800600"/>
              <a:ext cx="914400" cy="0"/>
            </a:xfrm>
            <a:prstGeom prst="line">
              <a:avLst/>
            </a:prstGeom>
            <a:noFill/>
            <a:ln w="9525">
              <a:solidFill>
                <a:schemeClr val="tx1"/>
              </a:solidFill>
              <a:miter lim="800000"/>
              <a:headEnd type="triangle" w="med" len="med"/>
              <a:tailEnd/>
            </a:ln>
            <a:effectLst/>
          </p:spPr>
          <p:txBody>
            <a:bodyPr wrap="none"/>
            <a:lstStyle/>
            <a:p>
              <a:endParaRPr lang="zh-CN" altLang="en-US" sz="2800">
                <a:latin typeface="+mn-ea"/>
              </a:endParaRPr>
            </a:p>
          </p:txBody>
        </p:sp>
      </p:grpSp>
    </p:spTree>
    <p:extLst>
      <p:ext uri="{BB962C8B-B14F-4D97-AF65-F5344CB8AC3E}">
        <p14:creationId xmlns:p14="http://schemas.microsoft.com/office/powerpoint/2010/main" xmlns="" val="1463507300"/>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zh-CN" altLang="en-US" dirty="0" smtClean="0"/>
              <a:t>集群系统架构</a:t>
            </a:r>
            <a:r>
              <a:rPr lang="en-US" altLang="zh-CN" dirty="0" smtClean="0"/>
              <a:t>——</a:t>
            </a:r>
            <a:r>
              <a:rPr lang="zh-CN" altLang="en-US" dirty="0" smtClean="0"/>
              <a:t>硬件</a:t>
            </a:r>
            <a:endParaRPr lang="zh-CN" altLang="en-US" dirty="0"/>
          </a:p>
        </p:txBody>
      </p:sp>
      <p:sp>
        <p:nvSpPr>
          <p:cNvPr id="5" name="副标题 4"/>
          <p:cNvSpPr>
            <a:spLocks noGrp="1"/>
          </p:cNvSpPr>
          <p:nvPr>
            <p:ph type="subTitle" idx="1"/>
          </p:nvPr>
        </p:nvSpPr>
        <p:spPr/>
        <p:txBody>
          <a:bodyPr/>
          <a:lstStyle/>
          <a:p>
            <a:endParaRPr lang="zh-CN" altLang="en-US"/>
          </a:p>
        </p:txBody>
      </p:sp>
    </p:spTree>
    <p:extLst>
      <p:ext uri="{BB962C8B-B14F-4D97-AF65-F5344CB8AC3E}">
        <p14:creationId xmlns:p14="http://schemas.microsoft.com/office/powerpoint/2010/main" xmlns="" val="1307347868"/>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集群系统编程</a:t>
            </a:r>
            <a:endParaRPr lang="zh-CN" altLang="en-US" dirty="0"/>
          </a:p>
        </p:txBody>
      </p:sp>
      <p:sp>
        <p:nvSpPr>
          <p:cNvPr id="3" name="文本占位符 2"/>
          <p:cNvSpPr>
            <a:spLocks noGrp="1"/>
          </p:cNvSpPr>
          <p:nvPr>
            <p:ph type="body" sz="quarter" idx="11"/>
          </p:nvPr>
        </p:nvSpPr>
        <p:spPr/>
        <p:txBody>
          <a:bodyPr/>
          <a:lstStyle/>
          <a:p>
            <a:r>
              <a:rPr lang="zh-CN" altLang="en-US" dirty="0" smtClean="0"/>
              <a:t>针对编程模型与编程对象的不同，选用不同的编程模型</a:t>
            </a:r>
            <a:endParaRPr lang="en-US" altLang="zh-CN" dirty="0" smtClean="0"/>
          </a:p>
          <a:p>
            <a:r>
              <a:rPr lang="en-US" altLang="zh-CN" dirty="0" smtClean="0"/>
              <a:t>1</a:t>
            </a:r>
            <a:r>
              <a:rPr lang="zh-CN" altLang="en-US" dirty="0" smtClean="0"/>
              <a:t>）共享内存模型编程方式</a:t>
            </a:r>
            <a:r>
              <a:rPr lang="en-US" altLang="zh-CN" dirty="0" err="1" smtClean="0"/>
              <a:t>OpenMP</a:t>
            </a:r>
            <a:endParaRPr lang="en-US" altLang="zh-CN" dirty="0" smtClean="0"/>
          </a:p>
          <a:p>
            <a:r>
              <a:rPr lang="en-US" altLang="zh-CN" dirty="0" smtClean="0"/>
              <a:t>2</a:t>
            </a:r>
            <a:r>
              <a:rPr lang="zh-CN" altLang="en-US" dirty="0" smtClean="0"/>
              <a:t>）分布式内存消息传递编程方式</a:t>
            </a:r>
            <a:r>
              <a:rPr lang="en-US" altLang="zh-CN" dirty="0" smtClean="0"/>
              <a:t>MPI</a:t>
            </a:r>
          </a:p>
          <a:p>
            <a:r>
              <a:rPr lang="en-US" altLang="zh-CN" dirty="0" smtClean="0"/>
              <a:t>3</a:t>
            </a:r>
            <a:r>
              <a:rPr lang="zh-CN" altLang="en-US" dirty="0" smtClean="0"/>
              <a:t>）分布式内存隐式消息传递编程方式</a:t>
            </a:r>
            <a:r>
              <a:rPr lang="en-US" altLang="zh-CN" dirty="0" err="1" smtClean="0"/>
              <a:t>MapReduce</a:t>
            </a:r>
            <a:endParaRPr lang="en-US" altLang="zh-CN" dirty="0" smtClean="0"/>
          </a:p>
        </p:txBody>
      </p:sp>
      <p:pic>
        <p:nvPicPr>
          <p:cNvPr id="4" name="Picture 2" descr="parallelArch1"/>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577266" y="3847599"/>
            <a:ext cx="3152775" cy="2466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parallelArch2"/>
          <p:cNvPicPr>
            <a:picLocks noChangeAspect="1" noChangeArrowheads="1"/>
          </p:cNvPicPr>
          <p:nvPr/>
        </p:nvPicPr>
        <p:blipFill>
          <a:blip r:embed="rId4">
            <a:extLst>
              <a:ext uri="{28A0092B-C50C-407E-A947-70E740481C1C}">
                <a14:useLocalDpi xmlns:a14="http://schemas.microsoft.com/office/drawing/2010/main" xmlns="" val="0"/>
              </a:ext>
            </a:extLst>
          </a:blip>
          <a:srcRect/>
          <a:stretch>
            <a:fillRect/>
          </a:stretch>
        </p:blipFill>
        <p:spPr bwMode="auto">
          <a:xfrm>
            <a:off x="5149516" y="4014286"/>
            <a:ext cx="3343275" cy="2133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2289121138"/>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976548409"/>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smtClean="0"/>
              <a:t>内容简介</a:t>
            </a:r>
            <a:endParaRPr lang="zh-CN" altLang="en-US" dirty="0"/>
          </a:p>
        </p:txBody>
      </p:sp>
      <p:sp>
        <p:nvSpPr>
          <p:cNvPr id="5" name="文本占位符 4"/>
          <p:cNvSpPr>
            <a:spLocks noGrp="1"/>
          </p:cNvSpPr>
          <p:nvPr>
            <p:ph type="body" sz="quarter" idx="11"/>
          </p:nvPr>
        </p:nvSpPr>
        <p:spPr/>
        <p:txBody>
          <a:bodyPr/>
          <a:lstStyle/>
          <a:p>
            <a:r>
              <a:rPr lang="zh-CN" altLang="en-US" dirty="0" smtClean="0"/>
              <a:t>计算机集群系统</a:t>
            </a:r>
            <a:endParaRPr lang="en-US" altLang="zh-CN" dirty="0" smtClean="0"/>
          </a:p>
          <a:p>
            <a:r>
              <a:rPr lang="zh-CN" altLang="en-US" dirty="0" smtClean="0"/>
              <a:t>计算节点</a:t>
            </a:r>
            <a:endParaRPr lang="en-US" altLang="zh-CN" dirty="0" smtClean="0"/>
          </a:p>
          <a:p>
            <a:r>
              <a:rPr lang="zh-CN" altLang="en-US" dirty="0" smtClean="0"/>
              <a:t>互联网络</a:t>
            </a:r>
            <a:endParaRPr lang="en-US" altLang="zh-CN" dirty="0" smtClean="0"/>
          </a:p>
          <a:p>
            <a:r>
              <a:rPr lang="zh-CN" altLang="en-US" dirty="0" smtClean="0"/>
              <a:t>存储方式与存储节点</a:t>
            </a:r>
            <a:endParaRPr lang="en-US" altLang="zh-CN" dirty="0" smtClean="0"/>
          </a:p>
          <a:p>
            <a:r>
              <a:rPr lang="zh-CN" altLang="en-US" dirty="0" smtClean="0"/>
              <a:t>大规模数据处理集群的硬件特性与软件需要完成的工作</a:t>
            </a:r>
            <a:endParaRPr lang="zh-CN" altLang="en-US" dirty="0"/>
          </a:p>
        </p:txBody>
      </p:sp>
    </p:spTree>
    <p:extLst>
      <p:ext uri="{BB962C8B-B14F-4D97-AF65-F5344CB8AC3E}">
        <p14:creationId xmlns:p14="http://schemas.microsoft.com/office/powerpoint/2010/main" xmlns="" val="636213284"/>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smtClean="0"/>
              <a:t>集群系统</a:t>
            </a:r>
            <a:endParaRPr lang="zh-CN" altLang="en-US" dirty="0"/>
          </a:p>
        </p:txBody>
      </p:sp>
      <p:sp>
        <p:nvSpPr>
          <p:cNvPr id="5" name="文本占位符 4"/>
          <p:cNvSpPr>
            <a:spLocks noGrp="1"/>
          </p:cNvSpPr>
          <p:nvPr>
            <p:ph type="body" sz="quarter" idx="11"/>
          </p:nvPr>
        </p:nvSpPr>
        <p:spPr/>
        <p:txBody>
          <a:bodyPr/>
          <a:lstStyle/>
          <a:p>
            <a:r>
              <a:rPr lang="zh-CN" altLang="en-US" dirty="0" smtClean="0"/>
              <a:t>集群系统：</a:t>
            </a:r>
            <a:endParaRPr lang="en-US" altLang="zh-CN" dirty="0" smtClean="0"/>
          </a:p>
          <a:p>
            <a:r>
              <a:rPr lang="zh-CN" altLang="en-US" dirty="0"/>
              <a:t>计算机集群简称集群是一种计算机系统， 它通过一组松散集成的计算机软件和</a:t>
            </a:r>
            <a:r>
              <a:rPr lang="en-US" altLang="zh-CN" dirty="0"/>
              <a:t>/</a:t>
            </a:r>
            <a:r>
              <a:rPr lang="zh-CN" altLang="en-US" dirty="0"/>
              <a:t>或硬件连接起来高度紧密地协作完成计算工作。在某种意义上，他们可以被看作是一台计算机。集群系统中的单个计算机通常称为节点，通常通过局域网连接，但也有其它的可能连接方式。集群计算机通常用来改进单个计算机的计算速度和</a:t>
            </a:r>
            <a:r>
              <a:rPr lang="en-US" altLang="zh-CN" dirty="0"/>
              <a:t>/</a:t>
            </a:r>
            <a:r>
              <a:rPr lang="zh-CN" altLang="en-US" dirty="0"/>
              <a:t>或可靠性。一般情况下集群计算机比单个计算机，比如工作站或超级计算机性能价格比要高得多</a:t>
            </a:r>
            <a:r>
              <a:rPr lang="zh-CN" altLang="en-US" dirty="0" smtClean="0"/>
              <a:t>。</a:t>
            </a:r>
            <a:endParaRPr lang="en-US" altLang="zh-CN" dirty="0" smtClean="0"/>
          </a:p>
          <a:p>
            <a:r>
              <a:rPr lang="en-US" altLang="zh-CN" dirty="0">
                <a:hlinkClick r:id="rId2"/>
              </a:rPr>
              <a:t>http://</a:t>
            </a:r>
            <a:r>
              <a:rPr lang="en-US" altLang="zh-CN" dirty="0" smtClean="0">
                <a:hlinkClick r:id="rId2"/>
              </a:rPr>
              <a:t>zh.wikipedia.org/wiki/</a:t>
            </a:r>
            <a:r>
              <a:rPr lang="zh-CN" altLang="en-US" dirty="0" smtClean="0"/>
              <a:t>计算机集群</a:t>
            </a:r>
            <a:endParaRPr lang="en-US" altLang="zh-CN" dirty="0" smtClean="0"/>
          </a:p>
          <a:p>
            <a:endParaRPr lang="zh-CN" altLang="en-US" dirty="0"/>
          </a:p>
        </p:txBody>
      </p:sp>
    </p:spTree>
    <p:extLst>
      <p:ext uri="{BB962C8B-B14F-4D97-AF65-F5344CB8AC3E}">
        <p14:creationId xmlns:p14="http://schemas.microsoft.com/office/powerpoint/2010/main" xmlns="" val="3535762196"/>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计算机集群系统的组成方式</a:t>
            </a:r>
            <a:endParaRPr lang="zh-CN" altLang="en-US" dirty="0"/>
          </a:p>
        </p:txBody>
      </p:sp>
      <p:sp>
        <p:nvSpPr>
          <p:cNvPr id="3" name="文本占位符 2"/>
          <p:cNvSpPr>
            <a:spLocks noGrp="1"/>
          </p:cNvSpPr>
          <p:nvPr>
            <p:ph type="body" sz="quarter" idx="11"/>
          </p:nvPr>
        </p:nvSpPr>
        <p:spPr>
          <a:xfrm>
            <a:off x="233083" y="986118"/>
            <a:ext cx="8229600" cy="564776"/>
          </a:xfrm>
        </p:spPr>
        <p:txBody>
          <a:bodyPr/>
          <a:lstStyle/>
          <a:p>
            <a:r>
              <a:rPr lang="zh-CN" altLang="en-US" dirty="0" smtClean="0"/>
              <a:t>用于信息处理的计算集群</a:t>
            </a:r>
            <a:endParaRPr lang="zh-CN" altLang="en-US" dirty="0"/>
          </a:p>
        </p:txBody>
      </p:sp>
      <p:pic>
        <p:nvPicPr>
          <p:cNvPr id="1026" name="Picture 2" descr="http://www.fnal.gov/pub/today/images06/LQCD_large.jpe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442446" y="1609352"/>
            <a:ext cx="2695202" cy="3876945"/>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p:cNvSpPr txBox="1"/>
          <p:nvPr/>
        </p:nvSpPr>
        <p:spPr>
          <a:xfrm>
            <a:off x="543552" y="5780314"/>
            <a:ext cx="2492990" cy="369332"/>
          </a:xfrm>
          <a:prstGeom prst="rect">
            <a:avLst/>
          </a:prstGeom>
          <a:noFill/>
        </p:spPr>
        <p:txBody>
          <a:bodyPr wrap="none" rtlCol="0">
            <a:spAutoFit/>
          </a:bodyPr>
          <a:lstStyle/>
          <a:p>
            <a:r>
              <a:rPr lang="zh-CN" altLang="en-US" dirty="0" smtClean="0"/>
              <a:t>计算机集群的物理视图</a:t>
            </a:r>
            <a:endParaRPr lang="zh-CN" altLang="en-US" dirty="0"/>
          </a:p>
        </p:txBody>
      </p:sp>
      <p:sp>
        <p:nvSpPr>
          <p:cNvPr id="8" name="TextBox 7"/>
          <p:cNvSpPr txBox="1"/>
          <p:nvPr/>
        </p:nvSpPr>
        <p:spPr>
          <a:xfrm>
            <a:off x="5412318" y="3886200"/>
            <a:ext cx="2492990" cy="369332"/>
          </a:xfrm>
          <a:prstGeom prst="rect">
            <a:avLst/>
          </a:prstGeom>
          <a:noFill/>
        </p:spPr>
        <p:txBody>
          <a:bodyPr wrap="none" rtlCol="0">
            <a:spAutoFit/>
          </a:bodyPr>
          <a:lstStyle/>
          <a:p>
            <a:r>
              <a:rPr lang="zh-CN" altLang="en-US" dirty="0" smtClean="0"/>
              <a:t>计算机集群的逻辑视图</a:t>
            </a:r>
            <a:endParaRPr lang="zh-CN" altLang="en-US" dirty="0"/>
          </a:p>
        </p:txBody>
      </p:sp>
      <p:sp>
        <p:nvSpPr>
          <p:cNvPr id="5" name="TextBox 4"/>
          <p:cNvSpPr txBox="1"/>
          <p:nvPr/>
        </p:nvSpPr>
        <p:spPr>
          <a:xfrm>
            <a:off x="4343400" y="4822371"/>
            <a:ext cx="3647152" cy="1477328"/>
          </a:xfrm>
          <a:prstGeom prst="rect">
            <a:avLst/>
          </a:prstGeom>
          <a:noFill/>
        </p:spPr>
        <p:txBody>
          <a:bodyPr wrap="none" rtlCol="0">
            <a:spAutoFit/>
          </a:bodyPr>
          <a:lstStyle/>
          <a:p>
            <a:r>
              <a:rPr lang="zh-CN" altLang="en-US" dirty="0" smtClean="0"/>
              <a:t>计算机集群的三个主要组成模块：</a:t>
            </a:r>
            <a:endParaRPr lang="en-US" altLang="zh-CN" dirty="0" smtClean="0"/>
          </a:p>
          <a:p>
            <a:pPr marL="285750" indent="-285750">
              <a:buFont typeface="Wingdings" pitchFamily="2" charset="2"/>
              <a:buChar char="l"/>
            </a:pPr>
            <a:r>
              <a:rPr lang="zh-CN" altLang="en-US" dirty="0" smtClean="0"/>
              <a:t>计算节点</a:t>
            </a:r>
            <a:endParaRPr lang="en-US" altLang="zh-CN" dirty="0" smtClean="0"/>
          </a:p>
          <a:p>
            <a:pPr marL="285750" indent="-285750">
              <a:buFont typeface="Wingdings" pitchFamily="2" charset="2"/>
              <a:buChar char="l"/>
            </a:pPr>
            <a:r>
              <a:rPr lang="zh-CN" altLang="en-US" dirty="0" smtClean="0"/>
              <a:t>存储节点</a:t>
            </a:r>
            <a:endParaRPr lang="en-US" altLang="zh-CN" dirty="0" smtClean="0"/>
          </a:p>
          <a:p>
            <a:pPr marL="285750" indent="-285750">
              <a:buFont typeface="Wingdings" pitchFamily="2" charset="2"/>
              <a:buChar char="l"/>
            </a:pPr>
            <a:r>
              <a:rPr lang="zh-CN" altLang="en-US" dirty="0" smtClean="0"/>
              <a:t>互联网络</a:t>
            </a:r>
            <a:endParaRPr lang="en-US" altLang="zh-CN" dirty="0" smtClean="0"/>
          </a:p>
          <a:p>
            <a:endParaRPr lang="en-US" altLang="zh-CN" dirty="0" smtClean="0"/>
          </a:p>
        </p:txBody>
      </p:sp>
      <p:pic>
        <p:nvPicPr>
          <p:cNvPr id="7" name="Picture 2"/>
          <p:cNvPicPr>
            <a:picLocks noChangeAspect="1" noChangeArrowheads="1"/>
          </p:cNvPicPr>
          <p:nvPr/>
        </p:nvPicPr>
        <p:blipFill>
          <a:blip r:embed="rId4">
            <a:extLst>
              <a:ext uri="{28A0092B-C50C-407E-A947-70E740481C1C}">
                <a14:useLocalDpi xmlns:a14="http://schemas.microsoft.com/office/drawing/2010/main" xmlns="" val="0"/>
              </a:ext>
            </a:extLst>
          </a:blip>
          <a:srcRect/>
          <a:stretch>
            <a:fillRect/>
          </a:stretch>
        </p:blipFill>
        <p:spPr bwMode="auto">
          <a:xfrm>
            <a:off x="5150225" y="81013"/>
            <a:ext cx="3691094" cy="38024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67404629"/>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计算节点</a:t>
            </a:r>
            <a:endParaRPr lang="zh-CN" altLang="en-US" dirty="0"/>
          </a:p>
        </p:txBody>
      </p:sp>
      <p:sp>
        <p:nvSpPr>
          <p:cNvPr id="3" name="文本占位符 2"/>
          <p:cNvSpPr>
            <a:spLocks noGrp="1"/>
          </p:cNvSpPr>
          <p:nvPr>
            <p:ph type="body" sz="quarter" idx="11"/>
          </p:nvPr>
        </p:nvSpPr>
        <p:spPr/>
        <p:txBody>
          <a:bodyPr/>
          <a:lstStyle/>
          <a:p>
            <a:r>
              <a:rPr lang="zh-CN" altLang="en-US" dirty="0" smtClean="0"/>
              <a:t>几乎绝大多数集群系统中的计算节点特别是用于云计算的大规模数据处理的集群计算节点都通过</a:t>
            </a:r>
            <a:r>
              <a:rPr lang="en-US" altLang="zh-CN" dirty="0" smtClean="0"/>
              <a:t>x86</a:t>
            </a:r>
            <a:r>
              <a:rPr lang="zh-CN" altLang="en-US" dirty="0" smtClean="0"/>
              <a:t>处理器构造</a:t>
            </a:r>
            <a:endParaRPr lang="en-US" altLang="zh-CN" dirty="0" smtClean="0"/>
          </a:p>
          <a:p>
            <a:r>
              <a:rPr lang="zh-CN" altLang="en-US" dirty="0" smtClean="0"/>
              <a:t>高性能计算机的计算节点形式</a:t>
            </a:r>
            <a:endParaRPr lang="en-US" altLang="zh-CN" dirty="0" smtClean="0"/>
          </a:p>
          <a:p>
            <a:pPr lvl="1"/>
            <a:r>
              <a:rPr lang="zh-CN" altLang="en-US" sz="2400" dirty="0"/>
              <a:t>多核</a:t>
            </a:r>
            <a:r>
              <a:rPr lang="zh-CN" altLang="en-US" sz="2400" dirty="0" smtClean="0"/>
              <a:t>处理器</a:t>
            </a:r>
            <a:endParaRPr lang="en-US" altLang="zh-CN" sz="2400" dirty="0" smtClean="0"/>
          </a:p>
          <a:p>
            <a:pPr lvl="1"/>
            <a:r>
              <a:rPr lang="zh-CN" altLang="en-US" sz="2400" dirty="0"/>
              <a:t>图形</a:t>
            </a:r>
            <a:r>
              <a:rPr lang="zh-CN" altLang="en-US" sz="2400" dirty="0" smtClean="0"/>
              <a:t>卡加速器</a:t>
            </a:r>
            <a:endParaRPr lang="en-US" altLang="zh-CN" sz="2400" dirty="0" smtClean="0"/>
          </a:p>
          <a:p>
            <a:pPr lvl="1"/>
            <a:r>
              <a:rPr lang="zh-CN" altLang="en-US" sz="2400" dirty="0" smtClean="0"/>
              <a:t>异构多核处理器</a:t>
            </a:r>
            <a:endParaRPr lang="en-US" altLang="en-US" sz="2400" dirty="0"/>
          </a:p>
          <a:p>
            <a:pPr lvl="1"/>
            <a:r>
              <a:rPr lang="en-US" altLang="zh-CN" sz="2400" dirty="0"/>
              <a:t>FPGA</a:t>
            </a:r>
            <a:r>
              <a:rPr lang="zh-CN" altLang="en-US" sz="2400" dirty="0"/>
              <a:t>加速器以及特殊构造处理器</a:t>
            </a:r>
            <a:endParaRPr lang="en-US" altLang="zh-CN" sz="2400" dirty="0"/>
          </a:p>
          <a:p>
            <a:r>
              <a:rPr lang="zh-CN" altLang="en-US" dirty="0" smtClean="0"/>
              <a:t>用于云计算的大规模数据处理集群</a:t>
            </a:r>
            <a:endParaRPr lang="en-US" altLang="zh-CN" dirty="0" smtClean="0"/>
          </a:p>
          <a:p>
            <a:pPr marL="342900" indent="-342900">
              <a:buFont typeface="Arial" pitchFamily="34" charset="0"/>
              <a:buChar char="•"/>
            </a:pPr>
            <a:r>
              <a:rPr lang="zh-CN" altLang="en-US" dirty="0" smtClean="0"/>
              <a:t>几乎全部使用</a:t>
            </a:r>
            <a:r>
              <a:rPr lang="en-US" altLang="zh-CN" dirty="0" smtClean="0"/>
              <a:t>x86</a:t>
            </a:r>
            <a:r>
              <a:rPr lang="zh-CN" altLang="en-US" dirty="0" smtClean="0"/>
              <a:t>处理器构造计算节点</a:t>
            </a:r>
            <a:endParaRPr lang="en-US" altLang="zh-CN" dirty="0"/>
          </a:p>
        </p:txBody>
      </p:sp>
    </p:spTree>
    <p:extLst>
      <p:ext uri="{BB962C8B-B14F-4D97-AF65-F5344CB8AC3E}">
        <p14:creationId xmlns:p14="http://schemas.microsoft.com/office/powerpoint/2010/main" xmlns="" val="1081175919"/>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互联网络</a:t>
            </a:r>
            <a:endParaRPr lang="zh-CN" altLang="en-US" dirty="0"/>
          </a:p>
        </p:txBody>
      </p:sp>
      <p:sp>
        <p:nvSpPr>
          <p:cNvPr id="3" name="文本占位符 2"/>
          <p:cNvSpPr>
            <a:spLocks noGrp="1"/>
          </p:cNvSpPr>
          <p:nvPr>
            <p:ph type="body" sz="quarter" idx="11"/>
          </p:nvPr>
        </p:nvSpPr>
        <p:spPr/>
        <p:txBody>
          <a:bodyPr/>
          <a:lstStyle/>
          <a:p>
            <a:r>
              <a:rPr kumimoji="1" lang="zh-CN" altLang="en-US" dirty="0" smtClean="0">
                <a:latin typeface="+mn-ea"/>
              </a:rPr>
              <a:t>低速互联网络技术</a:t>
            </a:r>
            <a:r>
              <a:rPr kumimoji="1" lang="en-US" altLang="zh-CN" dirty="0" smtClean="0">
                <a:latin typeface="+mn-ea"/>
              </a:rPr>
              <a:t>Ethernet</a:t>
            </a:r>
            <a:endParaRPr kumimoji="1" lang="en-US" altLang="en-US" dirty="0">
              <a:latin typeface="+mn-ea"/>
            </a:endParaRPr>
          </a:p>
          <a:p>
            <a:pPr lvl="1"/>
            <a:r>
              <a:rPr kumimoji="1" lang="zh-CN" altLang="en-US" dirty="0"/>
              <a:t>存在的问题：</a:t>
            </a:r>
            <a:endParaRPr kumimoji="1" lang="en-US" altLang="zh-CN" dirty="0"/>
          </a:p>
          <a:p>
            <a:pPr lvl="2"/>
            <a:r>
              <a:rPr kumimoji="1" lang="en-US" altLang="zh-CN" dirty="0"/>
              <a:t>Switch vs. Hub</a:t>
            </a:r>
          </a:p>
          <a:p>
            <a:pPr lvl="2"/>
            <a:r>
              <a:rPr kumimoji="1" lang="en-US" altLang="zh-CN" dirty="0"/>
              <a:t>Memory </a:t>
            </a:r>
            <a:r>
              <a:rPr kumimoji="1" lang="en-US" altLang="zh-CN" dirty="0" smtClean="0"/>
              <a:t>copies</a:t>
            </a:r>
          </a:p>
          <a:p>
            <a:pPr lvl="2"/>
            <a:r>
              <a:rPr kumimoji="1" lang="zh-CN" altLang="en-US" dirty="0"/>
              <a:t>常</a:t>
            </a:r>
            <a:r>
              <a:rPr kumimoji="1" lang="zh-CN" altLang="en-US" dirty="0" smtClean="0"/>
              <a:t>见的带宽：</a:t>
            </a:r>
            <a:r>
              <a:rPr kumimoji="1" lang="en-US" altLang="zh-CN" dirty="0" smtClean="0"/>
              <a:t>1Gbps</a:t>
            </a:r>
            <a:r>
              <a:rPr kumimoji="1" lang="zh-CN" altLang="en-US" dirty="0" smtClean="0"/>
              <a:t>以及</a:t>
            </a:r>
            <a:r>
              <a:rPr kumimoji="1" lang="en-US" altLang="zh-CN" dirty="0" smtClean="0"/>
              <a:t>10Gbps</a:t>
            </a:r>
            <a:endParaRPr kumimoji="1" lang="en-US" altLang="zh-CN" dirty="0"/>
          </a:p>
          <a:p>
            <a:r>
              <a:rPr kumimoji="1" lang="zh-CN" altLang="en-US" dirty="0" smtClean="0"/>
              <a:t>高速互联网络</a:t>
            </a:r>
            <a:r>
              <a:rPr kumimoji="1" lang="zh-CN" altLang="en-US" dirty="0"/>
              <a:t>技术</a:t>
            </a:r>
            <a:endParaRPr kumimoji="1" lang="en-US" altLang="zh-CN" dirty="0"/>
          </a:p>
          <a:p>
            <a:pPr lvl="1"/>
            <a:r>
              <a:rPr kumimoji="1" lang="en-US" altLang="zh-CN" dirty="0" err="1"/>
              <a:t>InfiniBand</a:t>
            </a:r>
            <a:endParaRPr kumimoji="1" lang="en-US" altLang="zh-CN" dirty="0"/>
          </a:p>
          <a:p>
            <a:pPr lvl="1"/>
            <a:r>
              <a:rPr kumimoji="1" lang="zh-CN" altLang="en-US" dirty="0"/>
              <a:t>专用高速</a:t>
            </a:r>
            <a:r>
              <a:rPr kumimoji="1" lang="zh-CN" altLang="en-US" dirty="0" smtClean="0"/>
              <a:t>网络</a:t>
            </a:r>
            <a:r>
              <a:rPr kumimoji="1" lang="en-US" altLang="zh-CN" dirty="0" smtClean="0"/>
              <a:t>(</a:t>
            </a:r>
            <a:r>
              <a:rPr kumimoji="1" lang="zh-CN" altLang="en-US" dirty="0" smtClean="0"/>
              <a:t>用于专用的高性能计算</a:t>
            </a:r>
            <a:r>
              <a:rPr kumimoji="1" lang="en-US" altLang="zh-CN" dirty="0" smtClean="0"/>
              <a:t>)</a:t>
            </a:r>
          </a:p>
          <a:p>
            <a:pPr lvl="1"/>
            <a:r>
              <a:rPr kumimoji="1" lang="zh-CN" altLang="en-US" dirty="0" smtClean="0"/>
              <a:t>当前常见的带宽：</a:t>
            </a:r>
            <a:r>
              <a:rPr kumimoji="1" lang="en-US" altLang="zh-CN" dirty="0" smtClean="0"/>
              <a:t>10Gbps</a:t>
            </a:r>
            <a:r>
              <a:rPr kumimoji="1" lang="zh-CN" altLang="en-US" dirty="0" smtClean="0"/>
              <a:t>，</a:t>
            </a:r>
            <a:r>
              <a:rPr kumimoji="1" lang="en-US" altLang="zh-CN" dirty="0" smtClean="0"/>
              <a:t>20Gbps</a:t>
            </a:r>
            <a:r>
              <a:rPr kumimoji="1" lang="zh-CN" altLang="en-US" dirty="0"/>
              <a:t>以</a:t>
            </a:r>
            <a:r>
              <a:rPr kumimoji="1" lang="zh-CN" altLang="en-US" dirty="0" smtClean="0"/>
              <a:t>及</a:t>
            </a:r>
            <a:r>
              <a:rPr kumimoji="1" lang="en-US" altLang="zh-CN" dirty="0" smtClean="0"/>
              <a:t>40Gbps</a:t>
            </a:r>
            <a:endParaRPr kumimoji="1" lang="zh-CN" altLang="en-US" dirty="0"/>
          </a:p>
        </p:txBody>
      </p:sp>
    </p:spTree>
    <p:extLst>
      <p:ext uri="{BB962C8B-B14F-4D97-AF65-F5344CB8AC3E}">
        <p14:creationId xmlns:p14="http://schemas.microsoft.com/office/powerpoint/2010/main" xmlns="" val="736380896"/>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以太网络与</a:t>
            </a:r>
            <a:r>
              <a:rPr lang="en-US" altLang="zh-CN" dirty="0" err="1" smtClean="0"/>
              <a:t>InfiniBand</a:t>
            </a:r>
            <a:endParaRPr lang="zh-CN" altLang="en-US" dirty="0"/>
          </a:p>
        </p:txBody>
      </p:sp>
      <p:sp>
        <p:nvSpPr>
          <p:cNvPr id="4" name="内容占位符 3"/>
          <p:cNvSpPr>
            <a:spLocks noGrp="1"/>
          </p:cNvSpPr>
          <p:nvPr>
            <p:ph sz="half" idx="1"/>
          </p:nvPr>
        </p:nvSpPr>
        <p:spPr/>
        <p:txBody>
          <a:bodyPr/>
          <a:lstStyle/>
          <a:p>
            <a:r>
              <a:rPr lang="zh-CN" altLang="en-US" dirty="0" smtClean="0"/>
              <a:t>优点：</a:t>
            </a:r>
            <a:endParaRPr lang="en-US" altLang="zh-CN" dirty="0" smtClean="0"/>
          </a:p>
          <a:p>
            <a:pPr lvl="1"/>
            <a:r>
              <a:rPr lang="zh-CN" altLang="en-US" dirty="0" smtClean="0"/>
              <a:t>是当前局域网的实时标准，配置方便，即插即用，软件支持丰富</a:t>
            </a:r>
            <a:endParaRPr lang="en-US" altLang="zh-CN" dirty="0" smtClean="0"/>
          </a:p>
          <a:p>
            <a:pPr lvl="1"/>
            <a:r>
              <a:rPr lang="zh-CN" altLang="en-US" dirty="0" smtClean="0"/>
              <a:t>价格便宜，随处可得</a:t>
            </a:r>
            <a:endParaRPr lang="en-US" altLang="zh-CN" dirty="0" smtClean="0"/>
          </a:p>
          <a:p>
            <a:r>
              <a:rPr lang="zh-CN" altLang="en-US" dirty="0" smtClean="0"/>
              <a:t>缺点：</a:t>
            </a:r>
            <a:endParaRPr lang="en-US" altLang="zh-CN" dirty="0" smtClean="0"/>
          </a:p>
          <a:p>
            <a:pPr lvl="1"/>
            <a:r>
              <a:rPr lang="zh-CN" altLang="en-US" dirty="0" smtClean="0"/>
              <a:t>无论是延迟还是吞吐量都不如一些专用网络</a:t>
            </a:r>
            <a:endParaRPr lang="en-US" altLang="zh-CN" dirty="0" smtClean="0"/>
          </a:p>
          <a:p>
            <a:r>
              <a:rPr lang="zh-CN" altLang="en-US" dirty="0" smtClean="0"/>
              <a:t>用途：</a:t>
            </a:r>
            <a:endParaRPr lang="en-US" altLang="zh-CN" dirty="0" smtClean="0"/>
          </a:p>
          <a:p>
            <a:pPr lvl="1"/>
            <a:r>
              <a:rPr lang="zh-CN" altLang="en-US" dirty="0" smtClean="0"/>
              <a:t>是构建局域网最方便的方式</a:t>
            </a:r>
            <a:endParaRPr lang="en-US" altLang="zh-CN" dirty="0" smtClean="0"/>
          </a:p>
          <a:p>
            <a:pPr lvl="1"/>
            <a:r>
              <a:rPr lang="zh-CN" altLang="en-US" dirty="0" smtClean="0"/>
              <a:t>现在被广泛用于云计算中的大规模数据处理集群中</a:t>
            </a:r>
            <a:endParaRPr lang="zh-CN" altLang="en-US" dirty="0"/>
          </a:p>
        </p:txBody>
      </p:sp>
      <p:sp>
        <p:nvSpPr>
          <p:cNvPr id="5" name="内容占位符 4"/>
          <p:cNvSpPr>
            <a:spLocks noGrp="1"/>
          </p:cNvSpPr>
          <p:nvPr>
            <p:ph sz="half" idx="2"/>
          </p:nvPr>
        </p:nvSpPr>
        <p:spPr/>
        <p:txBody>
          <a:bodyPr/>
          <a:lstStyle/>
          <a:p>
            <a:r>
              <a:rPr lang="zh-CN" altLang="en-US" dirty="0" smtClean="0"/>
              <a:t>优点：</a:t>
            </a:r>
            <a:endParaRPr lang="en-US" altLang="zh-CN" dirty="0" smtClean="0"/>
          </a:p>
          <a:p>
            <a:pPr lvl="1"/>
            <a:r>
              <a:rPr lang="zh-CN" altLang="en-US" dirty="0" smtClean="0"/>
              <a:t>延迟极低（不到</a:t>
            </a:r>
            <a:r>
              <a:rPr lang="en-US" altLang="zh-CN" dirty="0" smtClean="0"/>
              <a:t>400</a:t>
            </a:r>
            <a:r>
              <a:rPr lang="zh-CN" altLang="en-US" dirty="0" smtClean="0"/>
              <a:t>纳秒）</a:t>
            </a:r>
            <a:endParaRPr lang="en-US" altLang="zh-CN" dirty="0" smtClean="0"/>
          </a:p>
          <a:p>
            <a:pPr lvl="1"/>
            <a:r>
              <a:rPr lang="zh-CN" altLang="en-US" dirty="0" smtClean="0"/>
              <a:t>很高吞吐量（高达</a:t>
            </a:r>
            <a:r>
              <a:rPr lang="en-US" altLang="zh-CN" dirty="0" smtClean="0"/>
              <a:t>40Gbps</a:t>
            </a:r>
            <a:r>
              <a:rPr lang="zh-CN" altLang="en-US" dirty="0" smtClean="0"/>
              <a:t>）</a:t>
            </a:r>
            <a:endParaRPr lang="en-US" altLang="zh-CN" dirty="0" smtClean="0"/>
          </a:p>
          <a:p>
            <a:pPr lvl="1"/>
            <a:r>
              <a:rPr lang="zh-CN" altLang="en-US" dirty="0" smtClean="0"/>
              <a:t>结构先进（</a:t>
            </a:r>
            <a:r>
              <a:rPr lang="en-US" altLang="zh-CN" dirty="0" smtClean="0"/>
              <a:t>Offloading Engine</a:t>
            </a:r>
            <a:r>
              <a:rPr lang="zh-CN" altLang="en-US" dirty="0" smtClean="0"/>
              <a:t>，</a:t>
            </a:r>
            <a:r>
              <a:rPr lang="en-US" altLang="zh-CN" dirty="0" smtClean="0"/>
              <a:t>Zero Copy</a:t>
            </a:r>
            <a:r>
              <a:rPr lang="zh-CN" altLang="en-US" dirty="0" smtClean="0"/>
              <a:t>）</a:t>
            </a:r>
            <a:endParaRPr lang="en-US" altLang="zh-CN" dirty="0" smtClean="0"/>
          </a:p>
          <a:p>
            <a:r>
              <a:rPr lang="zh-CN" altLang="en-US" dirty="0" smtClean="0"/>
              <a:t>缺点：</a:t>
            </a:r>
            <a:endParaRPr lang="en-US" altLang="zh-CN" dirty="0" smtClean="0"/>
          </a:p>
          <a:p>
            <a:pPr lvl="1"/>
            <a:r>
              <a:rPr lang="zh-CN" altLang="en-US" dirty="0" smtClean="0"/>
              <a:t>价格较贵</a:t>
            </a:r>
            <a:endParaRPr lang="en-US" altLang="zh-CN" dirty="0" smtClean="0"/>
          </a:p>
          <a:p>
            <a:pPr lvl="1"/>
            <a:r>
              <a:rPr lang="zh-CN" altLang="en-US" dirty="0" smtClean="0"/>
              <a:t>软件支持较少</a:t>
            </a:r>
            <a:endParaRPr lang="en-US" altLang="zh-CN" dirty="0" smtClean="0"/>
          </a:p>
          <a:p>
            <a:pPr lvl="1"/>
            <a:r>
              <a:rPr lang="zh-CN" altLang="en-US" dirty="0" smtClean="0"/>
              <a:t>影响较低，与传统以太网络不兼容</a:t>
            </a:r>
            <a:endParaRPr lang="en-US" altLang="zh-CN" dirty="0" smtClean="0"/>
          </a:p>
          <a:p>
            <a:r>
              <a:rPr lang="zh-CN" altLang="en-US" dirty="0" smtClean="0"/>
              <a:t>用途：多用于高性能计算领域</a:t>
            </a:r>
            <a:endParaRPr lang="zh-CN" altLang="en-US" dirty="0"/>
          </a:p>
        </p:txBody>
      </p:sp>
      <p:sp>
        <p:nvSpPr>
          <p:cNvPr id="6" name="TextBox 5"/>
          <p:cNvSpPr txBox="1"/>
          <p:nvPr/>
        </p:nvSpPr>
        <p:spPr>
          <a:xfrm>
            <a:off x="1490169" y="990600"/>
            <a:ext cx="1107996" cy="369332"/>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r>
              <a:rPr lang="zh-CN" altLang="en-US" dirty="0" smtClean="0"/>
              <a:t>以太网络</a:t>
            </a:r>
            <a:endParaRPr lang="zh-CN" altLang="en-US" dirty="0"/>
          </a:p>
        </p:txBody>
      </p:sp>
      <p:sp>
        <p:nvSpPr>
          <p:cNvPr id="7" name="TextBox 6"/>
          <p:cNvSpPr txBox="1"/>
          <p:nvPr/>
        </p:nvSpPr>
        <p:spPr>
          <a:xfrm>
            <a:off x="5855340" y="990600"/>
            <a:ext cx="1370888" cy="369332"/>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r>
              <a:rPr lang="en-US" altLang="zh-CN" dirty="0" err="1" smtClean="0"/>
              <a:t>InfiniBand</a:t>
            </a:r>
            <a:endParaRPr lang="zh-CN" altLang="en-US" dirty="0"/>
          </a:p>
        </p:txBody>
      </p:sp>
    </p:spTree>
    <p:extLst>
      <p:ext uri="{BB962C8B-B14F-4D97-AF65-F5344CB8AC3E}">
        <p14:creationId xmlns:p14="http://schemas.microsoft.com/office/powerpoint/2010/main" xmlns="" val="247057121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smtClean="0"/>
              <a:t>典型的存储架构</a:t>
            </a:r>
            <a:endParaRPr lang="zh-CN" altLang="en-US" dirty="0"/>
          </a:p>
        </p:txBody>
      </p:sp>
      <p:sp>
        <p:nvSpPr>
          <p:cNvPr id="6" name="文本占位符 5"/>
          <p:cNvSpPr>
            <a:spLocks noGrp="1"/>
          </p:cNvSpPr>
          <p:nvPr>
            <p:ph type="body" sz="quarter" idx="11"/>
          </p:nvPr>
        </p:nvSpPr>
        <p:spPr/>
        <p:txBody>
          <a:bodyPr/>
          <a:lstStyle/>
          <a:p>
            <a:r>
              <a:rPr lang="zh-CN" altLang="en-US" dirty="0" smtClean="0"/>
              <a:t>传统的集群存储系统：</a:t>
            </a:r>
            <a:r>
              <a:rPr lang="en-US" altLang="zh-CN" dirty="0" smtClean="0"/>
              <a:t>DAS</a:t>
            </a:r>
            <a:r>
              <a:rPr lang="zh-CN" altLang="en-US" dirty="0" smtClean="0"/>
              <a:t>系统，</a:t>
            </a:r>
            <a:r>
              <a:rPr lang="en-US" altLang="zh-CN" dirty="0" smtClean="0"/>
              <a:t>NAS</a:t>
            </a:r>
            <a:r>
              <a:rPr lang="zh-CN" altLang="en-US" dirty="0" smtClean="0"/>
              <a:t>系统，</a:t>
            </a:r>
            <a:r>
              <a:rPr lang="en-US" altLang="zh-CN" dirty="0" smtClean="0"/>
              <a:t>SAN</a:t>
            </a:r>
            <a:r>
              <a:rPr lang="zh-CN" altLang="en-US" dirty="0" smtClean="0"/>
              <a:t>系统</a:t>
            </a:r>
            <a:endParaRPr lang="en-US" altLang="zh-CN" dirty="0" smtClean="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806544" y="2003051"/>
            <a:ext cx="7477125" cy="3981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520857372"/>
      </p:ext>
    </p:extLst>
  </p:cSld>
  <p:clrMapOvr>
    <a:masterClrMapping/>
  </p:clrMapOvr>
  <p:transition/>
</p:sld>
</file>

<file path=ppt/theme/theme1.xml><?xml version="1.0" encoding="utf-8"?>
<a:theme xmlns:a="http://schemas.openxmlformats.org/drawingml/2006/main" name="intel_PPT_LgtTmplt_Stndrd_v12">
  <a:themeElements>
    <a:clrScheme name="IntelColors">
      <a:dk1>
        <a:srgbClr val="061922"/>
      </a:dk1>
      <a:lt1>
        <a:srgbClr val="FFFFFF"/>
      </a:lt1>
      <a:dk2>
        <a:srgbClr val="939598"/>
      </a:dk2>
      <a:lt2>
        <a:srgbClr val="B4BABD"/>
      </a:lt2>
      <a:accent1>
        <a:srgbClr val="0071C5"/>
      </a:accent1>
      <a:accent2>
        <a:srgbClr val="00AEEF"/>
      </a:accent2>
      <a:accent3>
        <a:srgbClr val="004280"/>
      </a:accent3>
      <a:accent4>
        <a:srgbClr val="FFDA00"/>
      </a:accent4>
      <a:accent5>
        <a:srgbClr val="A6CE39"/>
      </a:accent5>
      <a:accent6>
        <a:srgbClr val="FDB813"/>
      </a:accent6>
      <a:hlink>
        <a:srgbClr val="0071C5"/>
      </a:hlink>
      <a:folHlink>
        <a:srgbClr val="00AEEF"/>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5000">
              <a:schemeClr val="accent2"/>
            </a:gs>
            <a:gs pos="95000">
              <a:schemeClr val="accent1"/>
            </a:gs>
          </a:gsLst>
          <a:lin ang="16200000" scaled="0"/>
          <a:tileRect/>
        </a:gradFill>
        <a:ln w="3175" cap="flat" cmpd="sng" algn="ctr">
          <a:solidFill>
            <a:schemeClr val="tx1"/>
          </a:solidFill>
          <a:prstDash val="solid"/>
          <a:round/>
          <a:headEnd type="none" w="sm" len="sm"/>
          <a:tailEnd type="none" w="sm" len="sm"/>
        </a:ln>
        <a:effectLst/>
      </a:spPr>
      <a:bodyPr vert="horz" wrap="none" lIns="91440" tIns="45720" rIns="91440" bIns="45720" numCol="1" rtlCol="0" anchor="ctr" anchorCtr="0" compatLnSpc="1">
        <a:prstTxWarp prst="textNoShape">
          <a:avLst/>
        </a:prstTxWarp>
      </a:bodyPr>
      <a:lstStyle>
        <a:defPPr algn="ctr" eaLnBrk="0" fontAlgn="base" hangingPunct="0">
          <a:spcBef>
            <a:spcPct val="0"/>
          </a:spcBef>
          <a:spcAft>
            <a:spcPct val="0"/>
          </a:spcAft>
          <a:defRPr sz="2000" b="1" smtClean="0">
            <a:solidFill>
              <a:schemeClr val="tx1"/>
            </a:solidFill>
            <a:latin typeface="Neo Sans Intel" pitchFamily="34" charset="0"/>
            <a:cs typeface="Arial" pitchFamily="34" charset="0"/>
          </a:defRPr>
        </a:defPPr>
      </a:lst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intel_PPT_LgtTmplt_Stndrd_v12</Template>
  <TotalTime>361</TotalTime>
  <Words>1219</Words>
  <Application>Microsoft Office PowerPoint</Application>
  <PresentationFormat>全屏显示(4:3)</PresentationFormat>
  <Paragraphs>165</Paragraphs>
  <Slides>21</Slides>
  <Notes>6</Notes>
  <HiddenSlides>0</HiddenSlides>
  <MMClips>0</MMClips>
  <ScaleCrop>false</ScaleCrop>
  <HeadingPairs>
    <vt:vector size="4" baseType="variant">
      <vt:variant>
        <vt:lpstr>主题</vt:lpstr>
      </vt:variant>
      <vt:variant>
        <vt:i4>1</vt:i4>
      </vt:variant>
      <vt:variant>
        <vt:lpstr>幻灯片标题</vt:lpstr>
      </vt:variant>
      <vt:variant>
        <vt:i4>21</vt:i4>
      </vt:variant>
    </vt:vector>
  </HeadingPairs>
  <TitlesOfParts>
    <vt:vector size="22" baseType="lpstr">
      <vt:lpstr>intel_PPT_LgtTmplt_Stndrd_v12</vt:lpstr>
      <vt:lpstr>集群系统架构与系统软件</vt:lpstr>
      <vt:lpstr>集群系统架构——硬件</vt:lpstr>
      <vt:lpstr>内容简介</vt:lpstr>
      <vt:lpstr>集群系统</vt:lpstr>
      <vt:lpstr>计算机集群系统的组成方式</vt:lpstr>
      <vt:lpstr>计算节点</vt:lpstr>
      <vt:lpstr>互联网络</vt:lpstr>
      <vt:lpstr>以太网络与InfiniBand</vt:lpstr>
      <vt:lpstr>典型的存储架构</vt:lpstr>
      <vt:lpstr>云计算中的大规模数据处理集群</vt:lpstr>
      <vt:lpstr>大规模的服务器集群</vt:lpstr>
      <vt:lpstr>大规模服务器集群</vt:lpstr>
      <vt:lpstr>Hadoop集群的物理特征</vt:lpstr>
      <vt:lpstr>集群系统架构——软件</vt:lpstr>
      <vt:lpstr>软件是集群运行的关键</vt:lpstr>
      <vt:lpstr>系统安装</vt:lpstr>
      <vt:lpstr>集群中的操作系统</vt:lpstr>
      <vt:lpstr>集群系统的监控</vt:lpstr>
      <vt:lpstr>通用集群系统应用程序的运行与调度</vt:lpstr>
      <vt:lpstr>集群系统编程</vt:lpstr>
      <vt:lpstr>幻灯片 21</vt:lpstr>
    </vt:vector>
  </TitlesOfParts>
  <Company>Microsoft IT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Kang Chen</dc:creator>
  <cp:lastModifiedBy>deeplm</cp:lastModifiedBy>
  <cp:revision>99</cp:revision>
  <dcterms:created xsi:type="dcterms:W3CDTF">2012-08-20T11:22:54Z</dcterms:created>
  <dcterms:modified xsi:type="dcterms:W3CDTF">2013-07-21T14:56:40Z</dcterms:modified>
</cp:coreProperties>
</file>

<file path=docProps/thumbnail.jpeg>
</file>